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93" r:id="rId2"/>
    <p:sldId id="276" r:id="rId3"/>
    <p:sldId id="282" r:id="rId4"/>
    <p:sldId id="277" r:id="rId5"/>
    <p:sldId id="278" r:id="rId6"/>
    <p:sldId id="279" r:id="rId7"/>
    <p:sldId id="280" r:id="rId8"/>
    <p:sldId id="285" r:id="rId9"/>
    <p:sldId id="286" r:id="rId10"/>
    <p:sldId id="284" r:id="rId11"/>
    <p:sldId id="258" r:id="rId12"/>
    <p:sldId id="287" r:id="rId13"/>
    <p:sldId id="288" r:id="rId14"/>
    <p:sldId id="259" r:id="rId15"/>
    <p:sldId id="260" r:id="rId16"/>
    <p:sldId id="292" r:id="rId17"/>
    <p:sldId id="289" r:id="rId18"/>
    <p:sldId id="291" r:id="rId19"/>
    <p:sldId id="265" r:id="rId20"/>
    <p:sldId id="266" r:id="rId21"/>
    <p:sldId id="271" r:id="rId22"/>
    <p:sldId id="272" r:id="rId23"/>
    <p:sldId id="273" r:id="rId24"/>
    <p:sldId id="274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B48BC-6C83-4746-8DB1-3D75EF10398E}" type="datetimeFigureOut">
              <a:rPr lang="en-US" smtClean="0"/>
              <a:pPr/>
              <a:t>20-Sep-20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C674-591D-4867-BFA4-1C7DF0D9DA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B48BC-6C83-4746-8DB1-3D75EF10398E}" type="datetimeFigureOut">
              <a:rPr lang="en-US" smtClean="0"/>
              <a:pPr/>
              <a:t>20-Sep-20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C674-591D-4867-BFA4-1C7DF0D9DA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B48BC-6C83-4746-8DB1-3D75EF10398E}" type="datetimeFigureOut">
              <a:rPr lang="en-US" smtClean="0"/>
              <a:pPr/>
              <a:t>20-Sep-20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C674-591D-4867-BFA4-1C7DF0D9DA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B48BC-6C83-4746-8DB1-3D75EF10398E}" type="datetimeFigureOut">
              <a:rPr lang="en-US" smtClean="0"/>
              <a:pPr/>
              <a:t>20-Sep-20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C674-591D-4867-BFA4-1C7DF0D9DA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B48BC-6C83-4746-8DB1-3D75EF10398E}" type="datetimeFigureOut">
              <a:rPr lang="en-US" smtClean="0"/>
              <a:pPr/>
              <a:t>20-Sep-20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C674-591D-4867-BFA4-1C7DF0D9DA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B48BC-6C83-4746-8DB1-3D75EF10398E}" type="datetimeFigureOut">
              <a:rPr lang="en-US" smtClean="0"/>
              <a:pPr/>
              <a:t>20-Sep-20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C674-591D-4867-BFA4-1C7DF0D9DA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B48BC-6C83-4746-8DB1-3D75EF10398E}" type="datetimeFigureOut">
              <a:rPr lang="en-US" smtClean="0"/>
              <a:pPr/>
              <a:t>20-Sep-20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C674-591D-4867-BFA4-1C7DF0D9DA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B48BC-6C83-4746-8DB1-3D75EF10398E}" type="datetimeFigureOut">
              <a:rPr lang="en-US" smtClean="0"/>
              <a:pPr/>
              <a:t>20-Sep-20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D0C674-591D-4867-BFA4-1C7DF0D9DA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B48BC-6C83-4746-8DB1-3D75EF10398E}" type="datetimeFigureOut">
              <a:rPr lang="en-US" smtClean="0"/>
              <a:pPr/>
              <a:t>20-Sep-20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C674-591D-4867-BFA4-1C7DF0D9DA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B48BC-6C83-4746-8DB1-3D75EF10398E}" type="datetimeFigureOut">
              <a:rPr lang="en-US" smtClean="0"/>
              <a:pPr/>
              <a:t>20-Sep-20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7D0C674-591D-4867-BFA4-1C7DF0D9DA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C6B48BC-6C83-4746-8DB1-3D75EF10398E}" type="datetimeFigureOut">
              <a:rPr lang="en-US" smtClean="0"/>
              <a:pPr/>
              <a:t>20-Sep-20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D0C674-591D-4867-BFA4-1C7DF0D9DA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C6B48BC-6C83-4746-8DB1-3D75EF10398E}" type="datetimeFigureOut">
              <a:rPr lang="en-US" smtClean="0"/>
              <a:pPr/>
              <a:t>20-Sep-20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7D0C674-591D-4867-BFA4-1C7DF0D9DA5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0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1.wav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2.wav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3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4.wa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5.wav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6.wav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7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8.wav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9.wav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0.wav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1.wav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2.wav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3.wav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4.wav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5.wav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5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6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7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../media/audio8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9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7567950" cy="1752600"/>
          </a:xfrm>
        </p:spPr>
        <p:txBody>
          <a:bodyPr>
            <a:normAutofit/>
          </a:bodyPr>
          <a:lstStyle/>
          <a:p>
            <a:pPr algn="ctr"/>
            <a:r>
              <a:rPr lang="sr-Cyrl-RS" sz="4000" dirty="0" smtClean="0"/>
              <a:t>Маргинализација и друштвена искљученост</a:t>
            </a:r>
            <a:endParaRPr lang="en-US" sz="4000" dirty="0"/>
          </a:p>
        </p:txBody>
      </p:sp>
      <p:pic>
        <p:nvPicPr>
          <p:cNvPr id="4" name="~PP1264.WAV">
            <a:hlinkClick r:id="" action="ppaction://media"/>
          </p:cNvPr>
          <p:cNvPicPr>
            <a:picLocks noRot="1" noChangeAspect="1"/>
          </p:cNvPicPr>
          <p:nvPr>
            <a:wavAudioFile r:embed="rId1" name="~PP1264.WAV"/>
          </p:nvPr>
        </p:nvPicPr>
        <p:blipFill>
          <a:blip r:embed="rId3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1485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У Републици Србији, према подацима пописа становништва из 2011. године, у Србији живи 147.604 лица ромске националне припадности, што чини удео од 2,05% у укупном становништву. </a:t>
            </a:r>
          </a:p>
          <a:p>
            <a:r>
              <a:rPr lang="ru-RU" dirty="0" smtClean="0"/>
              <a:t>  Уставу Републике Србије грађани и грађанке нису дужни да се изјасне о својој националној припадности, претпоставља се да је број Рома и Ромкиња заправо знатно већи од онога што званична статистика показује </a:t>
            </a:r>
            <a:endParaRPr lang="en-US" dirty="0"/>
          </a:p>
        </p:txBody>
      </p:sp>
      <p:pic>
        <p:nvPicPr>
          <p:cNvPr id="4" name="~PP3359.WAV">
            <a:hlinkClick r:id="" action="ppaction://media"/>
          </p:cNvPr>
          <p:cNvPicPr>
            <a:picLocks noRot="1" noChangeAspect="1"/>
          </p:cNvPicPr>
          <p:nvPr>
            <a:wavAudioFile r:embed="rId1" name="~PP3359.WAV"/>
          </p:nvPr>
        </p:nvPicPr>
        <p:blipFill>
          <a:blip r:embed="rId3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994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7467600" cy="579438"/>
          </a:xfrm>
        </p:spPr>
        <p:txBody>
          <a:bodyPr>
            <a:noAutofit/>
          </a:bodyPr>
          <a:lstStyle/>
          <a:p>
            <a:pPr algn="ctr"/>
            <a:r>
              <a:rPr lang="sr-Cyrl-RS" sz="4000" b="1" i="1" dirty="0"/>
              <a:t>Роми су вулнерабилна група са најтежом позицијом</a:t>
            </a:r>
            <a:r>
              <a:rPr lang="en-US" sz="3200" b="1" i="1" dirty="0">
                <a:solidFill>
                  <a:srgbClr val="FFFF00"/>
                </a:solidFill>
              </a:rPr>
              <a:t/>
            </a:r>
            <a:br>
              <a:rPr lang="en-US" sz="3200" b="1" i="1" dirty="0">
                <a:solidFill>
                  <a:srgbClr val="FFFF00"/>
                </a:solidFill>
              </a:rPr>
            </a:br>
            <a:endParaRPr lang="en-US" sz="3200" b="1" i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36576" indent="0">
              <a:buNone/>
            </a:pPr>
            <a:r>
              <a:rPr lang="sr-Cyrl-RS" dirty="0" smtClean="0">
                <a:solidFill>
                  <a:srgbClr val="92D050"/>
                </a:solidFill>
              </a:rPr>
              <a:t>Фактори вулнерабилности Рома</a:t>
            </a:r>
            <a:endParaRPr lang="sr-Latn-CS" u="sng" dirty="0" smtClean="0">
              <a:solidFill>
                <a:srgbClr val="92D050"/>
              </a:solidFill>
            </a:endParaRPr>
          </a:p>
          <a:p>
            <a:pPr marL="36576" indent="0">
              <a:buNone/>
            </a:pPr>
            <a:endParaRPr lang="sr-Latn-CS" sz="2900" u="sng" dirty="0" smtClean="0">
              <a:solidFill>
                <a:srgbClr val="92D050"/>
              </a:solidFill>
            </a:endParaRPr>
          </a:p>
          <a:p>
            <a:pPr marL="36576" indent="0">
              <a:buNone/>
            </a:pPr>
            <a:r>
              <a:rPr lang="sr-Cyrl-RS" sz="2900" dirty="0"/>
              <a:t>„Вишеслојно сиромаштво“-</a:t>
            </a:r>
            <a:r>
              <a:rPr lang="sr-Cyrl-RS" sz="2900" dirty="0" smtClean="0"/>
              <a:t>различити</a:t>
            </a:r>
          </a:p>
          <a:p>
            <a:pPr marL="36576" indent="0">
              <a:buNone/>
            </a:pPr>
            <a:r>
              <a:rPr lang="sr-Cyrl-RS" sz="2900" dirty="0" smtClean="0"/>
              <a:t>узроци </a:t>
            </a:r>
            <a:r>
              <a:rPr lang="sr-Cyrl-RS" sz="2900" dirty="0"/>
              <a:t>сиромаштва међусобно</a:t>
            </a:r>
          </a:p>
          <a:p>
            <a:pPr marL="36576" indent="0">
              <a:buNone/>
            </a:pPr>
            <a:r>
              <a:rPr lang="sr-Cyrl-RS" sz="2900" dirty="0"/>
              <a:t>јачају једни друге стварајући</a:t>
            </a:r>
          </a:p>
          <a:p>
            <a:pPr marL="36576" indent="0">
              <a:buNone/>
            </a:pPr>
            <a:r>
              <a:rPr lang="sr-Cyrl-RS" sz="2900" dirty="0"/>
              <a:t>врзино коло</a:t>
            </a:r>
          </a:p>
          <a:p>
            <a:r>
              <a:rPr lang="sr-Cyrl-RS" sz="2800" dirty="0"/>
              <a:t>Лоше економско стање (63%)</a:t>
            </a:r>
          </a:p>
          <a:p>
            <a:r>
              <a:rPr lang="sr-Cyrl-RS" sz="2800" dirty="0"/>
              <a:t>Незапосленост (53%)</a:t>
            </a:r>
          </a:p>
          <a:p>
            <a:r>
              <a:rPr lang="sr-Cyrl-RS" sz="2800" dirty="0"/>
              <a:t>Нехигијенски услови становања (75%)</a:t>
            </a:r>
          </a:p>
          <a:p>
            <a:r>
              <a:rPr lang="sr-Cyrl-RS" sz="2800" dirty="0"/>
              <a:t>Ниско образовање</a:t>
            </a:r>
          </a:p>
          <a:p>
            <a:r>
              <a:rPr lang="sr-Cyrl-RS" sz="2800" dirty="0"/>
              <a:t>Дискриминација</a:t>
            </a:r>
            <a:endParaRPr lang="en-US" sz="2800" dirty="0" smtClean="0"/>
          </a:p>
          <a:p>
            <a:pPr>
              <a:buFont typeface="Wingdings" pitchFamily="2" charset="2"/>
              <a:buChar char="v"/>
            </a:pPr>
            <a:endParaRPr lang="sr-Latn-CS" dirty="0" smtClean="0"/>
          </a:p>
          <a:p>
            <a:pPr marL="36576" indent="0">
              <a:buNone/>
            </a:pPr>
            <a:endParaRPr lang="en-US" dirty="0"/>
          </a:p>
        </p:txBody>
      </p:sp>
      <p:pic>
        <p:nvPicPr>
          <p:cNvPr id="5" name="~PP2071.WAV">
            <a:hlinkClick r:id="" action="ppaction://media"/>
          </p:cNvPr>
          <p:cNvPicPr>
            <a:picLocks noRot="1" noChangeAspect="1"/>
          </p:cNvPicPr>
          <p:nvPr>
            <a:wavAudioFile r:embed="rId1" name="~PP2071.WAV"/>
          </p:nvPr>
        </p:nvPicPr>
        <p:blipFill>
          <a:blip r:embed="rId3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84529241"/>
      </p:ext>
    </p:extLst>
  </p:cSld>
  <p:clrMapOvr>
    <a:masterClrMapping/>
  </p:clrMapOvr>
  <p:transition advTm="3944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Извештај Европске комисије о напретку Србије за 2019. годину указује на чињеницу да само 9% ромске деце иде у вртиће, 84% деце уписује основну школу, а завршава је само 67%, у поређењу са 96% неромске популације. Стопа незапослености је изразито висока у односу на стопу у општој популацији (16%) и износи 36% (45% за Ромкиње). </a:t>
            </a:r>
          </a:p>
          <a:p>
            <a:r>
              <a:rPr lang="ru-RU" dirty="0" smtClean="0"/>
              <a:t>Велики број ромских домаћинстава још увек нема приступ електричној енергији (32% подстандардних ромских насеља није прикључено на мрежу електричне енергије) и води за пиће (у 38% подстандардних ромских насеља стамбени објекти нису прикључени на водоводну мрежу). </a:t>
            </a:r>
          </a:p>
        </p:txBody>
      </p:sp>
      <p:pic>
        <p:nvPicPr>
          <p:cNvPr id="4" name="~PP1026.WAV">
            <a:hlinkClick r:id="" action="ppaction://media"/>
          </p:cNvPr>
          <p:cNvPicPr>
            <a:picLocks noRot="1" noChangeAspect="1"/>
          </p:cNvPicPr>
          <p:nvPr>
            <a:wavAudioFile r:embed="rId1" name="~PP1026.WAV"/>
          </p:nvPr>
        </p:nvPicPr>
        <p:blipFill>
          <a:blip r:embed="rId3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194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dirty="0" smtClean="0"/>
              <a:t>Стратегију за социјално укључивање Рома и Ромкиња у Републици Србији за период од 2016. до 2025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r>
              <a:rPr lang="ru-RU" dirty="0" smtClean="0"/>
              <a:t>а) Запошљавањеромских здравственихмедијаторки у домовима здравља; </a:t>
            </a:r>
          </a:p>
          <a:p>
            <a:r>
              <a:rPr lang="ru-RU" dirty="0" smtClean="0"/>
              <a:t>б) Спровођење пројеката за унапређење хигијенско- епидемиолошкихуслова у  ромским насељима</a:t>
            </a:r>
          </a:p>
          <a:p>
            <a:r>
              <a:rPr lang="ru-RU" dirty="0" smtClean="0"/>
              <a:t>в) Повећање обухвата обавезном имунизацијом, побољшање репродуктивног здравља и превенцијухроничних незаразних обољења спровођењем пројеката у партнерству здравствених установа иромских удружења грађана; </a:t>
            </a:r>
          </a:p>
          <a:p>
            <a:r>
              <a:rPr lang="ru-RU" dirty="0" smtClean="0"/>
              <a:t>г) Подршка пројекту „Побољшање нутритивног статуса одојчади и мале деце у ромским насељима“, усарадњи са Светском здравственом организацијом и UNICEF-ом; </a:t>
            </a:r>
          </a:p>
          <a:p>
            <a:r>
              <a:rPr lang="ru-RU" dirty="0" smtClean="0"/>
              <a:t>д) Сензибилизација и едукација здравствених радника за рад са ромском популацијом</a:t>
            </a:r>
            <a:endParaRPr lang="en-US" dirty="0"/>
          </a:p>
        </p:txBody>
      </p:sp>
      <p:pic>
        <p:nvPicPr>
          <p:cNvPr id="4" name="~PP3374.WAV">
            <a:hlinkClick r:id="" action="ppaction://media"/>
          </p:cNvPr>
          <p:cNvPicPr>
            <a:picLocks noRot="1" noChangeAspect="1"/>
          </p:cNvPicPr>
          <p:nvPr>
            <a:wavAudioFile r:embed="rId1" name="~PP3374.WAV"/>
          </p:nvPr>
        </p:nvPicPr>
        <p:blipFill>
          <a:blip r:embed="rId3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5128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b="1" i="1" dirty="0" smtClean="0"/>
              <a:t>Демографски подаци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600" dirty="0"/>
              <a:t>Младо становништво (31,7година)</a:t>
            </a:r>
          </a:p>
          <a:p>
            <a:r>
              <a:rPr lang="sr-Cyrl-RS" sz="2600" dirty="0"/>
              <a:t>Људски век је просечно краћи за 10-15 година од осталог </a:t>
            </a:r>
            <a:r>
              <a:rPr lang="sr-Cyrl-RS" sz="2600" dirty="0" smtClean="0"/>
              <a:t>становништва (лоши </a:t>
            </a:r>
            <a:r>
              <a:rPr lang="sr-Cyrl-RS" sz="2600" dirty="0"/>
              <a:t>услови живота и </a:t>
            </a:r>
            <a:r>
              <a:rPr lang="sr-Cyrl-RS" sz="2600" dirty="0" smtClean="0"/>
              <a:t>здравствена непросвећеност)</a:t>
            </a:r>
            <a:endParaRPr lang="sr-Cyrl-RS" sz="2600" dirty="0"/>
          </a:p>
        </p:txBody>
      </p:sp>
      <p:pic>
        <p:nvPicPr>
          <p:cNvPr id="5" name="~PP171.WAV">
            <a:hlinkClick r:id="" action="ppaction://media"/>
          </p:cNvPr>
          <p:cNvPicPr>
            <a:picLocks noRot="1" noChangeAspect="1"/>
          </p:cNvPicPr>
          <p:nvPr>
            <a:wavAudioFile r:embed="rId1" name="~PP171.WAV"/>
          </p:nvPr>
        </p:nvPicPr>
        <p:blipFill>
          <a:blip r:embed="rId3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64406965"/>
      </p:ext>
    </p:extLst>
  </p:cSld>
  <p:clrMapOvr>
    <a:masterClrMapping/>
  </p:clrMapOvr>
  <p:transition advTm="2525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sr-Cyrl-RS" sz="4000" b="1" i="1" dirty="0" smtClean="0"/>
              <a:t>Здравствене навике</a:t>
            </a:r>
            <a:r>
              <a:rPr lang="sr-Latn-CS" sz="4000" b="1" i="1" dirty="0" smtClean="0"/>
              <a:t>,</a:t>
            </a:r>
            <a:r>
              <a:rPr lang="sr-Cyrl-RS" sz="4000" b="1" i="1" dirty="0" smtClean="0"/>
              <a:t> понашање</a:t>
            </a:r>
            <a:r>
              <a:rPr lang="sr-Latn-CS" sz="4000" b="1" i="1" dirty="0" smtClean="0"/>
              <a:t>, </a:t>
            </a:r>
            <a:r>
              <a:rPr lang="sr-Cyrl-RS" sz="4000" b="1" i="1" dirty="0" smtClean="0"/>
              <a:t>знање</a:t>
            </a:r>
            <a:endParaRPr lang="en-US" sz="4000" b="1" i="1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654263102"/>
              </p:ext>
            </p:extLst>
          </p:nvPr>
        </p:nvGraphicFramePr>
        <p:xfrm>
          <a:off x="685800" y="2057399"/>
          <a:ext cx="7543800" cy="3840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71900"/>
                <a:gridCol w="3771900"/>
              </a:tblGrid>
              <a:tr h="363115">
                <a:tc>
                  <a:txBody>
                    <a:bodyPr/>
                    <a:lstStyle/>
                    <a:p>
                      <a:r>
                        <a:rPr lang="sr-Cyrl-RS" dirty="0" smtClean="0"/>
                        <a:t>ОБЛАСТ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Cyrl-RS" dirty="0" smtClean="0"/>
                        <a:t>ПРОЦЕНАТ</a:t>
                      </a:r>
                      <a:endParaRPr lang="en-US" dirty="0"/>
                    </a:p>
                  </a:txBody>
                  <a:tcPr/>
                </a:tc>
              </a:tr>
              <a:tr h="363115">
                <a:tc>
                  <a:txBody>
                    <a:bodyPr/>
                    <a:lstStyle/>
                    <a:p>
                      <a:r>
                        <a:rPr lang="sr-Cyrl-RS" dirty="0" smtClean="0"/>
                        <a:t>Пуши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dirty="0" smtClean="0"/>
                        <a:t>45,3%</a:t>
                      </a:r>
                      <a:endParaRPr lang="en-US" dirty="0"/>
                    </a:p>
                  </a:txBody>
                  <a:tcPr/>
                </a:tc>
              </a:tr>
              <a:tr h="363115">
                <a:tc>
                  <a:txBody>
                    <a:bodyPr/>
                    <a:lstStyle/>
                    <a:p>
                      <a:r>
                        <a:rPr lang="sr-Latn-CS" dirty="0" smtClean="0"/>
                        <a:t>K</a:t>
                      </a:r>
                      <a:r>
                        <a:rPr lang="sr-Cyrl-RS" dirty="0" smtClean="0"/>
                        <a:t>онзумира</a:t>
                      </a:r>
                      <a:r>
                        <a:rPr lang="sr-Cyrl-RS" baseline="0" dirty="0" smtClean="0"/>
                        <a:t> алкохол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dirty="0" smtClean="0"/>
                        <a:t>37%</a:t>
                      </a:r>
                      <a:endParaRPr lang="en-US" dirty="0"/>
                    </a:p>
                  </a:txBody>
                  <a:tcPr/>
                </a:tc>
              </a:tr>
              <a:tr h="363115">
                <a:tc>
                  <a:txBody>
                    <a:bodyPr/>
                    <a:lstStyle/>
                    <a:p>
                      <a:r>
                        <a:rPr lang="sr-Cyrl-RS" dirty="0" smtClean="0"/>
                        <a:t>Интравенско</a:t>
                      </a:r>
                      <a:r>
                        <a:rPr lang="sr-Cyrl-RS" baseline="0" dirty="0" smtClean="0"/>
                        <a:t> дрогирање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dirty="0" smtClean="0"/>
                        <a:t>26%</a:t>
                      </a:r>
                      <a:endParaRPr lang="en-US" dirty="0"/>
                    </a:p>
                  </a:txBody>
                  <a:tcPr/>
                </a:tc>
              </a:tr>
              <a:tr h="635451">
                <a:tc>
                  <a:txBody>
                    <a:bodyPr/>
                    <a:lstStyle/>
                    <a:p>
                      <a:r>
                        <a:rPr lang="sr-Cyrl-RS" dirty="0" smtClean="0"/>
                        <a:t>Мање од једном дневно једе воће и поврће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dirty="0" smtClean="0"/>
                        <a:t>42,4%</a:t>
                      </a:r>
                      <a:endParaRPr lang="en-US" dirty="0"/>
                    </a:p>
                  </a:txBody>
                  <a:tcPr/>
                </a:tc>
              </a:tr>
              <a:tr h="363115">
                <a:tc>
                  <a:txBody>
                    <a:bodyPr/>
                    <a:lstStyle/>
                    <a:p>
                      <a:r>
                        <a:rPr lang="sr-Cyrl-RS" dirty="0" smtClean="0"/>
                        <a:t>Не користи кондом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dirty="0" smtClean="0"/>
                        <a:t>81,5%</a:t>
                      </a:r>
                      <a:endParaRPr lang="en-US" dirty="0"/>
                    </a:p>
                  </a:txBody>
                  <a:tcPr/>
                </a:tc>
              </a:tr>
              <a:tr h="363115">
                <a:tc>
                  <a:txBody>
                    <a:bodyPr/>
                    <a:lstStyle/>
                    <a:p>
                      <a:r>
                        <a:rPr lang="sr-Cyrl-RS" dirty="0" smtClean="0"/>
                        <a:t>Не зна шта</a:t>
                      </a:r>
                      <a:r>
                        <a:rPr lang="sr-Cyrl-RS" baseline="0" dirty="0" smtClean="0"/>
                        <a:t> су ППИ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dirty="0" smtClean="0"/>
                        <a:t>53%</a:t>
                      </a:r>
                      <a:endParaRPr lang="en-US" dirty="0"/>
                    </a:p>
                  </a:txBody>
                  <a:tcPr/>
                </a:tc>
              </a:tr>
              <a:tr h="632747">
                <a:tc>
                  <a:txBody>
                    <a:bodyPr/>
                    <a:lstStyle/>
                    <a:p>
                      <a:r>
                        <a:rPr lang="sr-Cyrl-RS" dirty="0" smtClean="0"/>
                        <a:t>Не зна да ли су деца вакцинисана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dirty="0" smtClean="0"/>
                        <a:t>40%</a:t>
                      </a:r>
                      <a:endParaRPr lang="en-US" dirty="0"/>
                    </a:p>
                  </a:txBody>
                  <a:tcPr/>
                </a:tc>
              </a:tr>
              <a:tr h="363115">
                <a:tc>
                  <a:txBody>
                    <a:bodyPr/>
                    <a:lstStyle/>
                    <a:p>
                      <a:r>
                        <a:rPr lang="sr-Cyrl-RS" dirty="0" smtClean="0"/>
                        <a:t>Вакцина није важна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r-Latn-CS" dirty="0" smtClean="0"/>
                        <a:t>20%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~PP1304.WAV">
            <a:hlinkClick r:id="" action="ppaction://media"/>
          </p:cNvPr>
          <p:cNvPicPr>
            <a:picLocks noRot="1" noChangeAspect="1"/>
          </p:cNvPicPr>
          <p:nvPr>
            <a:wavAudioFile r:embed="rId1" name="~PP1304.WAV"/>
          </p:nvPr>
        </p:nvPicPr>
        <p:blipFill>
          <a:blip r:embed="rId3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97960948"/>
      </p:ext>
    </p:extLst>
  </p:cSld>
  <p:clrMapOvr>
    <a:masterClrMapping/>
  </p:clrMapOvr>
  <p:transition advTm="1320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      Здравствено стање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7467600" cy="4038600"/>
          </a:xfrm>
        </p:spPr>
        <p:txBody>
          <a:bodyPr>
            <a:normAutofit fontScale="92500" lnSpcReduction="10000"/>
          </a:bodyPr>
          <a:lstStyle/>
          <a:p>
            <a:r>
              <a:rPr lang="sr-Cyrl-RS" sz="2400" dirty="0" smtClean="0"/>
              <a:t>Обухват ромске деце имунизацијом је приближан имунизацији деце у општој популацији само у вези са примањем БЦГ вакцине пре навршене прве године: 94,3% код Рома и Ромкиња и 98% код опште популације. </a:t>
            </a:r>
          </a:p>
          <a:p>
            <a:r>
              <a:rPr lang="sr-Cyrl-RS" sz="2400" dirty="0" smtClean="0"/>
              <a:t>Обухват посебним вакцинама у каснијим узрастима новорођене деце се смањује, тако да је број вакцинисане деце узраста од 12 до 23 месеци која су примила трећу дозу ОПВ вакцине само 61 %,</a:t>
            </a:r>
          </a:p>
          <a:p>
            <a:r>
              <a:rPr lang="ru-RU" sz="2400" dirty="0" smtClean="0"/>
              <a:t>Све препоручене вакцине примило je само 12,7% ромске деце, у поређењу са 70,5% неромске деце у земљи.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pic>
        <p:nvPicPr>
          <p:cNvPr id="4" name="~PP199.WAV">
            <a:hlinkClick r:id="" action="ppaction://media"/>
          </p:cNvPr>
          <p:cNvPicPr>
            <a:picLocks noRot="1" noChangeAspect="1"/>
          </p:cNvPicPr>
          <p:nvPr>
            <a:wavAudioFile r:embed="rId1" name="~PP199.WAV"/>
          </p:nvPr>
        </p:nvPicPr>
        <p:blipFill>
          <a:blip r:embed="rId3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782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2400" dirty="0" smtClean="0"/>
              <a:t>Фертилитет код Ромкиња износи 3,1%</a:t>
            </a:r>
          </a:p>
          <a:p>
            <a:pPr>
              <a:buNone/>
            </a:pPr>
            <a:r>
              <a:rPr lang="ru-RU" sz="2400" dirty="0" smtClean="0"/>
              <a:t> </a:t>
            </a:r>
          </a:p>
          <a:p>
            <a:r>
              <a:rPr lang="ru-RU" sz="2400" dirty="0" smtClean="0"/>
              <a:t>Искуство абортуса у репродуктивном периоду имало је 30,6% жена, док је код већинске популације жена тај проценат 14,6%</a:t>
            </a:r>
          </a:p>
          <a:p>
            <a:endParaRPr lang="ru-RU" sz="2400" dirty="0" smtClean="0"/>
          </a:p>
          <a:p>
            <a:r>
              <a:rPr lang="ru-RU" sz="2400" dirty="0" smtClean="0"/>
              <a:t>Порођај у здравственој установи према скоријим подацима обави 99% породиља из ромске популације.</a:t>
            </a:r>
          </a:p>
          <a:p>
            <a:endParaRPr lang="ru-RU" sz="2400" dirty="0" smtClean="0"/>
          </a:p>
          <a:p>
            <a:r>
              <a:rPr lang="sr-Cyrl-RS" sz="2400" dirty="0" smtClean="0"/>
              <a:t>Удаја пре 15.године 12,5%, пре 18.године 46%</a:t>
            </a:r>
          </a:p>
          <a:p>
            <a:pPr>
              <a:buNone/>
            </a:pPr>
            <a:endParaRPr lang="sr-Cyrl-RS" sz="2400" dirty="0" smtClean="0"/>
          </a:p>
          <a:p>
            <a:r>
              <a:rPr lang="sr-Cyrl-RS" sz="2400" dirty="0" smtClean="0"/>
              <a:t>Прва трудноћа у 16 година</a:t>
            </a:r>
          </a:p>
          <a:p>
            <a:endParaRPr lang="sr-Cyrl-RS" sz="2400" dirty="0" smtClean="0"/>
          </a:p>
          <a:p>
            <a:endParaRPr lang="en-US" sz="2400" dirty="0"/>
          </a:p>
        </p:txBody>
      </p:sp>
      <p:pic>
        <p:nvPicPr>
          <p:cNvPr id="4" name="~PP2862.WAV">
            <a:hlinkClick r:id="" action="ppaction://media"/>
          </p:cNvPr>
          <p:cNvPicPr>
            <a:picLocks noRot="1" noChangeAspect="1"/>
          </p:cNvPicPr>
          <p:nvPr>
            <a:wavAudioFile r:embed="rId1" name="~PP2862.WAV"/>
          </p:nvPr>
        </p:nvPicPr>
        <p:blipFill>
          <a:blip r:embed="rId3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747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Најчешћа хронична обољења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001000" cy="4525963"/>
          </a:xfrm>
        </p:spPr>
        <p:txBody>
          <a:bodyPr>
            <a:normAutofit/>
          </a:bodyPr>
          <a:lstStyle/>
          <a:p>
            <a:r>
              <a:rPr lang="sr-Cyrl-RS" sz="2400" dirty="0" smtClean="0"/>
              <a:t>кардиоваскуларне болести10,47%,</a:t>
            </a:r>
          </a:p>
          <a:p>
            <a:r>
              <a:rPr lang="sr-Cyrl-RS" sz="2400" dirty="0" smtClean="0"/>
              <a:t> дијабетес 3,03%,</a:t>
            </a:r>
          </a:p>
          <a:p>
            <a:r>
              <a:rPr lang="sr-Cyrl-RS" sz="2400" dirty="0" smtClean="0"/>
              <a:t> астма 1,92%, </a:t>
            </a:r>
          </a:p>
          <a:p>
            <a:r>
              <a:rPr lang="sr-Cyrl-RS" sz="2400" dirty="0" smtClean="0"/>
              <a:t>малигне болести 0,72%,</a:t>
            </a:r>
          </a:p>
          <a:p>
            <a:r>
              <a:rPr lang="sr-Cyrl-RS" sz="2400" dirty="0" smtClean="0"/>
              <a:t>болести зависности 1,20%</a:t>
            </a:r>
          </a:p>
          <a:p>
            <a:endParaRPr lang="sr-Cyrl-RS" sz="2400" dirty="0" smtClean="0"/>
          </a:p>
          <a:p>
            <a:pPr>
              <a:buNone/>
            </a:pPr>
            <a:r>
              <a:rPr lang="ru-RU" sz="2400" dirty="0" smtClean="0"/>
              <a:t>   Знатнији проценат обољења у  односу на већинску популацију - хронична опструктивне болести плућа (6,4%)</a:t>
            </a:r>
          </a:p>
          <a:p>
            <a:pPr>
              <a:buNone/>
            </a:pPr>
            <a:endParaRPr lang="en-US" sz="2400" dirty="0"/>
          </a:p>
        </p:txBody>
      </p:sp>
      <p:pic>
        <p:nvPicPr>
          <p:cNvPr id="4" name="~PP489.WAV">
            <a:hlinkClick r:id="" action="ppaction://media"/>
          </p:cNvPr>
          <p:cNvPicPr>
            <a:picLocks noRot="1" noChangeAspect="1"/>
          </p:cNvPicPr>
          <p:nvPr>
            <a:wavAudioFile r:embed="rId1" name="~PP489.WAV"/>
          </p:nvPr>
        </p:nvPicPr>
        <p:blipFill>
          <a:blip r:embed="rId3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200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sz="4000" b="1" i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marL="36576" indent="0">
              <a:buNone/>
            </a:pPr>
            <a:r>
              <a:rPr lang="sr-Cyrl-RS" sz="6500" b="1" i="1" dirty="0"/>
              <a:t>Здравље и исхрана деце:</a:t>
            </a:r>
          </a:p>
          <a:p>
            <a:pPr marL="36576" indent="0">
              <a:buNone/>
            </a:pPr>
            <a:endParaRPr lang="sr-Cyrl-RS" sz="4000" b="1" i="1" dirty="0"/>
          </a:p>
          <a:p>
            <a:pPr>
              <a:buFont typeface="Wingdings" pitchFamily="2" charset="2"/>
              <a:buChar char="v"/>
            </a:pPr>
            <a:r>
              <a:rPr lang="sr-Cyrl-RS" sz="4000" b="1" i="1" dirty="0"/>
              <a:t>19% ромске деце старости 0-5 година заостаје у расту</a:t>
            </a:r>
          </a:p>
          <a:p>
            <a:pPr>
              <a:buFont typeface="Wingdings" pitchFamily="2" charset="2"/>
              <a:buChar char="v"/>
            </a:pPr>
            <a:endParaRPr lang="sr-Cyrl-RS" sz="4000" b="1" i="1" dirty="0"/>
          </a:p>
          <a:p>
            <a:pPr>
              <a:buFont typeface="Wingdings" pitchFamily="2" charset="2"/>
              <a:buChar char="v"/>
            </a:pPr>
            <a:r>
              <a:rPr lang="sr-Cyrl-RS" sz="4000" b="1" i="1" dirty="0"/>
              <a:t>Трећина нема довољан број оброка дневно</a:t>
            </a:r>
          </a:p>
          <a:p>
            <a:pPr>
              <a:buFont typeface="Wingdings" pitchFamily="2" charset="2"/>
              <a:buChar char="v"/>
            </a:pPr>
            <a:endParaRPr lang="sr-Cyrl-RS" sz="4000" b="1" i="1" dirty="0"/>
          </a:p>
          <a:p>
            <a:pPr>
              <a:buFont typeface="Wingdings" pitchFamily="2" charset="2"/>
              <a:buChar char="v"/>
            </a:pPr>
            <a:r>
              <a:rPr lang="sr-Cyrl-RS" sz="4000" b="1" i="1" dirty="0"/>
              <a:t>Само половина има адекватну исхрану у смислу</a:t>
            </a:r>
          </a:p>
          <a:p>
            <a:pPr marL="36576" indent="0">
              <a:buNone/>
            </a:pPr>
            <a:r>
              <a:rPr lang="sr-Cyrl-RS" sz="4000" b="1" i="1" dirty="0" smtClean="0"/>
              <a:t>        њене </a:t>
            </a:r>
            <a:r>
              <a:rPr lang="sr-Cyrl-RS" sz="4000" b="1" i="1" dirty="0"/>
              <a:t>разноврсности</a:t>
            </a:r>
          </a:p>
          <a:p>
            <a:pPr>
              <a:buFont typeface="Wingdings" pitchFamily="2" charset="2"/>
              <a:buChar char="v"/>
            </a:pPr>
            <a:endParaRPr lang="sr-Cyrl-RS" sz="4000" b="1" i="1" dirty="0"/>
          </a:p>
          <a:p>
            <a:pPr>
              <a:buFont typeface="Wingdings" pitchFamily="2" charset="2"/>
              <a:buChar char="v"/>
            </a:pPr>
            <a:r>
              <a:rPr lang="sr-Cyrl-RS" sz="4000" b="1" i="1" dirty="0"/>
              <a:t>Смртност одојчади и деце до 5 година у ромским насељима је скоро два пута већа у односу на национални просек.</a:t>
            </a:r>
          </a:p>
          <a:p>
            <a:pPr>
              <a:buFont typeface="Wingdings" pitchFamily="2" charset="2"/>
              <a:buChar char="v"/>
            </a:pPr>
            <a:endParaRPr lang="sr-Cyrl-RS" sz="4000" b="1" i="1" dirty="0"/>
          </a:p>
          <a:p>
            <a:pPr>
              <a:buFont typeface="Wingdings" pitchFamily="2" charset="2"/>
              <a:buChar char="v"/>
            </a:pPr>
            <a:r>
              <a:rPr lang="sr-Cyrl-RS" sz="4000" b="1" i="1" dirty="0"/>
              <a:t>2</a:t>
            </a:r>
            <a:r>
              <a:rPr lang="sr-Latn-CS" sz="4000" b="1" i="1" dirty="0"/>
              <a:t>x </a:t>
            </a:r>
            <a:r>
              <a:rPr lang="sr-Cyrl-RS" sz="4000" b="1" i="1" dirty="0"/>
              <a:t>више од националног просека ниска тт на рођењу</a:t>
            </a:r>
          </a:p>
          <a:p>
            <a:pPr>
              <a:buFont typeface="Wingdings" pitchFamily="2" charset="2"/>
              <a:buChar char="v"/>
            </a:pPr>
            <a:endParaRPr lang="sr-Cyrl-RS" sz="4000" b="1" i="1" dirty="0"/>
          </a:p>
          <a:p>
            <a:pPr>
              <a:buFont typeface="Wingdings" pitchFamily="2" charset="2"/>
              <a:buChar char="v"/>
            </a:pPr>
            <a:r>
              <a:rPr lang="sr-Cyrl-RS" sz="4000" b="1" i="1" dirty="0"/>
              <a:t>Велики број потхрањених трудница и деце</a:t>
            </a:r>
            <a:endParaRPr lang="en-US" sz="2400" dirty="0"/>
          </a:p>
        </p:txBody>
      </p:sp>
      <p:pic>
        <p:nvPicPr>
          <p:cNvPr id="4" name="~PP3460.WAV">
            <a:hlinkClick r:id="" action="ppaction://media"/>
          </p:cNvPr>
          <p:cNvPicPr>
            <a:picLocks noRot="1" noChangeAspect="1"/>
          </p:cNvPicPr>
          <p:nvPr>
            <a:wavAudioFile r:embed="rId1" name="~PP3460.WAV"/>
          </p:nvPr>
        </p:nvPicPr>
        <p:blipFill>
          <a:blip r:embed="rId3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13387368"/>
      </p:ext>
    </p:extLst>
  </p:cSld>
  <p:clrMapOvr>
    <a:masterClrMapping/>
  </p:clrMapOvr>
  <p:transition advTm="2719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      Маргинализација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305800" cy="480060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Calibri" pitchFamily="34" charset="0"/>
                <a:cs typeface="Calibri" pitchFamily="34" charset="0"/>
              </a:rPr>
              <a:t>Маргинализација и друштвена искљученост као крајњи облик маргинализације представљају процес истискивања појединаца, група или читавих</a:t>
            </a:r>
            <a:r>
              <a:rPr lang="sr-Latn-RS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dirty="0" smtClean="0">
                <a:latin typeface="Calibri" pitchFamily="34" charset="0"/>
                <a:cs typeface="Calibri" pitchFamily="34" charset="0"/>
              </a:rPr>
              <a:t>географских области из економског, политичког, културног или друштвеног</a:t>
            </a:r>
            <a:r>
              <a:rPr lang="sr-Latn-RS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ru-RU" dirty="0" smtClean="0">
                <a:latin typeface="Calibri" pitchFamily="34" charset="0"/>
                <a:cs typeface="Calibri" pitchFamily="34" charset="0"/>
              </a:rPr>
              <a:t>система преко којих се интегришу у друштво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5" name="~PP3855.WAV">
            <a:hlinkClick r:id="" action="ppaction://media"/>
          </p:cNvPr>
          <p:cNvPicPr>
            <a:picLocks noRot="1" noChangeAspect="1"/>
          </p:cNvPicPr>
          <p:nvPr>
            <a:wavAudioFile r:embed="rId1" name="~PP3855.WAV"/>
          </p:nvPr>
        </p:nvPicPr>
        <p:blipFill>
          <a:blip r:embed="rId3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300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825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12837"/>
            <a:ext cx="7467600" cy="5516563"/>
          </a:xfrm>
        </p:spPr>
        <p:txBody>
          <a:bodyPr>
            <a:normAutofit fontScale="47500" lnSpcReduction="20000"/>
          </a:bodyPr>
          <a:lstStyle/>
          <a:p>
            <a:pPr marL="36576" indent="0">
              <a:buNone/>
            </a:pPr>
            <a:r>
              <a:rPr lang="sr-Cyrl-RS" sz="4000" b="1" i="1" dirty="0" smtClean="0"/>
              <a:t>Рани</a:t>
            </a:r>
            <a:r>
              <a:rPr lang="sr-Latn-CS" sz="4000" b="1" i="1" dirty="0" smtClean="0"/>
              <a:t> </a:t>
            </a:r>
            <a:r>
              <a:rPr lang="sr-Cyrl-RS" sz="4000" b="1" i="1" dirty="0" smtClean="0"/>
              <a:t>развој</a:t>
            </a:r>
            <a:r>
              <a:rPr lang="sr-Latn-CS" sz="4000" b="1" i="1" dirty="0" smtClean="0"/>
              <a:t> </a:t>
            </a:r>
            <a:r>
              <a:rPr lang="sr-Cyrl-RS" sz="4000" b="1" i="1" dirty="0" smtClean="0"/>
              <a:t>и</a:t>
            </a:r>
            <a:r>
              <a:rPr lang="sr-Latn-CS" sz="4000" b="1" i="1" dirty="0" smtClean="0"/>
              <a:t> </a:t>
            </a:r>
            <a:r>
              <a:rPr lang="sr-Cyrl-RS" sz="4000" b="1" i="1" dirty="0" smtClean="0"/>
              <a:t>образовање</a:t>
            </a:r>
            <a:r>
              <a:rPr lang="sr-Latn-CS" sz="4000" b="1" i="1" dirty="0" smtClean="0"/>
              <a:t>:</a:t>
            </a:r>
          </a:p>
          <a:p>
            <a:pPr marL="36576" indent="0" algn="just">
              <a:buClr>
                <a:schemeClr val="tx1"/>
              </a:buClr>
              <a:buNone/>
            </a:pPr>
            <a:endParaRPr lang="sr-Latn-CS" sz="2400" b="1" dirty="0" smtClean="0"/>
          </a:p>
          <a:p>
            <a:pPr algn="just">
              <a:buClr>
                <a:schemeClr val="tx1"/>
              </a:buClr>
              <a:buFont typeface="Wingdings" pitchFamily="2" charset="2"/>
              <a:buChar char="v"/>
            </a:pPr>
            <a:r>
              <a:rPr lang="sr-Cyrl-RS" sz="3300" b="1" dirty="0" smtClean="0"/>
              <a:t>Само</a:t>
            </a:r>
            <a:r>
              <a:rPr lang="sr-Latn-CS" sz="3300" b="1" dirty="0" smtClean="0"/>
              <a:t> 48% </a:t>
            </a:r>
            <a:r>
              <a:rPr lang="sr-Cyrl-RS" sz="3300" b="1" dirty="0" smtClean="0"/>
              <a:t>ромске</a:t>
            </a:r>
            <a:r>
              <a:rPr lang="sr-Latn-CS" sz="3300" b="1" dirty="0" smtClean="0"/>
              <a:t> </a:t>
            </a:r>
            <a:r>
              <a:rPr lang="sr-Cyrl-RS" sz="3300" b="1" dirty="0" smtClean="0"/>
              <a:t>деце</a:t>
            </a:r>
            <a:r>
              <a:rPr lang="sr-Latn-CS" sz="3300" b="1" dirty="0" smtClean="0"/>
              <a:t> </a:t>
            </a:r>
            <a:r>
              <a:rPr lang="sr-Cyrl-RS" sz="3300" b="1" dirty="0" smtClean="0"/>
              <a:t>има</a:t>
            </a:r>
            <a:r>
              <a:rPr lang="sr-Latn-CS" sz="3300" b="1" dirty="0" smtClean="0"/>
              <a:t> </a:t>
            </a:r>
            <a:r>
              <a:rPr lang="sr-Cyrl-RS" sz="3300" b="1" dirty="0" smtClean="0"/>
              <a:t>подршку</a:t>
            </a:r>
            <a:r>
              <a:rPr lang="sr-Latn-CS" sz="3300" b="1" dirty="0" smtClean="0"/>
              <a:t> </a:t>
            </a:r>
            <a:r>
              <a:rPr lang="sr-Cyrl-RS" sz="3300" b="1" dirty="0" smtClean="0"/>
              <a:t>од</a:t>
            </a:r>
            <a:r>
              <a:rPr lang="sr-Latn-CS" sz="3300" b="1" dirty="0" smtClean="0"/>
              <a:t> </a:t>
            </a:r>
            <a:r>
              <a:rPr lang="sr-Cyrl-RS" sz="3300" b="1" dirty="0" smtClean="0"/>
              <a:t>мајке</a:t>
            </a:r>
            <a:r>
              <a:rPr lang="sr-Latn-CS" sz="3300" b="1" dirty="0" smtClean="0"/>
              <a:t>, </a:t>
            </a:r>
            <a:r>
              <a:rPr lang="sr-Cyrl-RS" sz="3300" b="1" dirty="0" smtClean="0"/>
              <a:t>а</a:t>
            </a:r>
            <a:r>
              <a:rPr lang="sr-Latn-CS" sz="3300" b="1" dirty="0" smtClean="0"/>
              <a:t> 17% </a:t>
            </a:r>
            <a:r>
              <a:rPr lang="sr-Cyrl-RS" sz="3300" b="1" dirty="0" smtClean="0"/>
              <a:t>од</a:t>
            </a:r>
            <a:r>
              <a:rPr lang="sr-Latn-CS" sz="3300" b="1" dirty="0" smtClean="0"/>
              <a:t> </a:t>
            </a:r>
            <a:r>
              <a:rPr lang="sr-Cyrl-RS" sz="3300" b="1" dirty="0" smtClean="0"/>
              <a:t>оца</a:t>
            </a:r>
            <a:r>
              <a:rPr lang="sr-Latn-CS" sz="3300" b="1" dirty="0" smtClean="0"/>
              <a:t> </a:t>
            </a:r>
            <a:r>
              <a:rPr lang="sr-Cyrl-RS" sz="3300" b="1" dirty="0" smtClean="0"/>
              <a:t>у</a:t>
            </a:r>
            <a:r>
              <a:rPr lang="sr-Latn-CS" sz="3300" b="1" dirty="0" smtClean="0"/>
              <a:t> </a:t>
            </a:r>
          </a:p>
          <a:p>
            <a:pPr marL="36576" indent="0" algn="just">
              <a:buClr>
                <a:schemeClr val="tx1"/>
              </a:buClr>
              <a:buNone/>
            </a:pPr>
            <a:r>
              <a:rPr lang="sr-Latn-CS" sz="3300" b="1" dirty="0"/>
              <a:t> </a:t>
            </a:r>
            <a:r>
              <a:rPr lang="sr-Latn-CS" sz="3300" b="1" dirty="0" smtClean="0"/>
              <a:t>     </a:t>
            </a:r>
            <a:r>
              <a:rPr lang="sr-Cyrl-RS" sz="3300" b="1" dirty="0" smtClean="0"/>
              <a:t>активностима</a:t>
            </a:r>
            <a:r>
              <a:rPr lang="sr-Latn-CS" sz="3300" b="1" dirty="0" smtClean="0"/>
              <a:t> </a:t>
            </a:r>
            <a:r>
              <a:rPr lang="sr-Cyrl-RS" sz="3300" b="1" dirty="0" smtClean="0"/>
              <a:t>које</a:t>
            </a:r>
            <a:r>
              <a:rPr lang="sr-Latn-CS" sz="3300" b="1" dirty="0" smtClean="0"/>
              <a:t> </a:t>
            </a:r>
            <a:r>
              <a:rPr lang="sr-Cyrl-RS" sz="3300" b="1" dirty="0" smtClean="0"/>
              <a:t>стимулишу</a:t>
            </a:r>
            <a:r>
              <a:rPr lang="sr-Latn-CS" sz="3300" b="1" dirty="0" smtClean="0"/>
              <a:t> </a:t>
            </a:r>
            <a:r>
              <a:rPr lang="sr-Cyrl-RS" sz="3300" b="1" dirty="0" smtClean="0"/>
              <a:t>развој</a:t>
            </a:r>
            <a:r>
              <a:rPr lang="sr-Latn-CS" sz="3300" b="1" dirty="0" smtClean="0"/>
              <a:t> </a:t>
            </a:r>
            <a:r>
              <a:rPr lang="sr-Cyrl-RS" sz="3300" b="1" dirty="0" smtClean="0"/>
              <a:t>и</a:t>
            </a:r>
            <a:r>
              <a:rPr lang="sr-Latn-CS" sz="3300" b="1" dirty="0" smtClean="0"/>
              <a:t> </a:t>
            </a:r>
            <a:r>
              <a:rPr lang="sr-Cyrl-RS" sz="3300" b="1" dirty="0" smtClean="0"/>
              <a:t>учење</a:t>
            </a:r>
            <a:endParaRPr lang="sr-Latn-CS" sz="3300" b="1" dirty="0" smtClean="0"/>
          </a:p>
          <a:p>
            <a:pPr algn="just">
              <a:buClr>
                <a:schemeClr val="tx1"/>
              </a:buClr>
              <a:buFont typeface="Wingdings" pitchFamily="2" charset="2"/>
              <a:buChar char="v"/>
            </a:pPr>
            <a:endParaRPr lang="sr-Latn-CS" sz="3300" b="1" dirty="0" smtClean="0"/>
          </a:p>
          <a:p>
            <a:pPr algn="just">
              <a:buClr>
                <a:schemeClr val="tx1"/>
              </a:buClr>
              <a:buFont typeface="Wingdings" pitchFamily="2" charset="2"/>
              <a:buChar char="v"/>
            </a:pPr>
            <a:r>
              <a:rPr lang="en-US" sz="3300" b="1" dirty="0" smtClean="0"/>
              <a:t>6</a:t>
            </a:r>
            <a:r>
              <a:rPr lang="en-US" sz="3300" b="1" dirty="0"/>
              <a:t>% </a:t>
            </a:r>
            <a:r>
              <a:rPr lang="sr-Cyrl-RS" sz="3300" b="1" dirty="0" smtClean="0"/>
              <a:t>деце</a:t>
            </a:r>
            <a:r>
              <a:rPr lang="en-US" sz="3300" b="1" dirty="0" smtClean="0"/>
              <a:t> </a:t>
            </a:r>
            <a:r>
              <a:rPr lang="sr-Cyrl-RS" sz="3300" b="1" dirty="0" smtClean="0"/>
              <a:t>из</a:t>
            </a:r>
            <a:r>
              <a:rPr lang="en-US" sz="3300" b="1" dirty="0" smtClean="0"/>
              <a:t> </a:t>
            </a:r>
            <a:r>
              <a:rPr lang="sr-Cyrl-RS" sz="3300" b="1" dirty="0" smtClean="0"/>
              <a:t>ромских</a:t>
            </a:r>
            <a:r>
              <a:rPr lang="en-US" sz="3300" b="1" dirty="0" smtClean="0"/>
              <a:t> </a:t>
            </a:r>
            <a:r>
              <a:rPr lang="sr-Cyrl-RS" sz="3300" b="1" dirty="0" smtClean="0"/>
              <a:t>насеља</a:t>
            </a:r>
            <a:r>
              <a:rPr lang="en-US" sz="3300" b="1" dirty="0" smtClean="0"/>
              <a:t> </a:t>
            </a:r>
            <a:r>
              <a:rPr lang="sr-Cyrl-RS" sz="3300" b="1" dirty="0" smtClean="0"/>
              <a:t>старости</a:t>
            </a:r>
            <a:r>
              <a:rPr lang="en-US" sz="3300" b="1" dirty="0" smtClean="0"/>
              <a:t> </a:t>
            </a:r>
            <a:r>
              <a:rPr lang="en-US" sz="3300" b="1" dirty="0"/>
              <a:t>3-5 </a:t>
            </a:r>
            <a:r>
              <a:rPr lang="sr-Cyrl-RS" sz="3300" b="1" dirty="0" smtClean="0"/>
              <a:t>година</a:t>
            </a:r>
            <a:r>
              <a:rPr lang="en-US" sz="3300" b="1" dirty="0" smtClean="0"/>
              <a:t> </a:t>
            </a:r>
            <a:r>
              <a:rPr lang="sr-Cyrl-RS" sz="3300" b="1" dirty="0" smtClean="0"/>
              <a:t>похађа</a:t>
            </a:r>
            <a:r>
              <a:rPr lang="en-US" sz="3300" b="1" dirty="0" smtClean="0"/>
              <a:t> </a:t>
            </a:r>
            <a:r>
              <a:rPr lang="sr-Cyrl-RS" sz="3300" b="1" dirty="0" smtClean="0"/>
              <a:t>вртиће</a:t>
            </a:r>
            <a:r>
              <a:rPr lang="en-US" sz="3300" b="1" dirty="0" smtClean="0"/>
              <a:t>, </a:t>
            </a:r>
            <a:r>
              <a:rPr lang="sr-Cyrl-RS" sz="3300" b="1" dirty="0" smtClean="0"/>
              <a:t>у</a:t>
            </a:r>
            <a:r>
              <a:rPr lang="en-US" sz="3300" b="1" dirty="0" smtClean="0"/>
              <a:t> </a:t>
            </a:r>
            <a:r>
              <a:rPr lang="sr-Cyrl-RS" sz="3300" b="1" dirty="0" smtClean="0"/>
              <a:t>поређењу</a:t>
            </a:r>
            <a:r>
              <a:rPr lang="en-US" sz="3300" b="1" dirty="0" smtClean="0"/>
              <a:t> </a:t>
            </a:r>
            <a:r>
              <a:rPr lang="sr-Cyrl-RS" sz="3300" b="1" dirty="0" smtClean="0"/>
              <a:t>са</a:t>
            </a:r>
            <a:r>
              <a:rPr lang="en-US" sz="3300" b="1" dirty="0" smtClean="0"/>
              <a:t> </a:t>
            </a:r>
            <a:r>
              <a:rPr lang="en-US" sz="3300" b="1" dirty="0"/>
              <a:t>82% </a:t>
            </a:r>
            <a:r>
              <a:rPr lang="sr-Cyrl-RS" sz="3300" b="1" dirty="0" smtClean="0"/>
              <a:t>деце</a:t>
            </a:r>
            <a:r>
              <a:rPr lang="en-US" sz="3300" b="1" dirty="0" smtClean="0"/>
              <a:t> </a:t>
            </a:r>
            <a:r>
              <a:rPr lang="sr-Cyrl-RS" sz="3300" b="1" dirty="0" smtClean="0"/>
              <a:t>из</a:t>
            </a:r>
            <a:r>
              <a:rPr lang="en-US" sz="3300" b="1" dirty="0" smtClean="0"/>
              <a:t> </a:t>
            </a:r>
            <a:r>
              <a:rPr lang="sr-Cyrl-RS" sz="3300" b="1" dirty="0" smtClean="0"/>
              <a:t>најбогатијих</a:t>
            </a:r>
            <a:r>
              <a:rPr lang="en-US" sz="3300" b="1" dirty="0" smtClean="0"/>
              <a:t> </a:t>
            </a:r>
            <a:r>
              <a:rPr lang="sr-Cyrl-RS" sz="3300" b="1" dirty="0" smtClean="0"/>
              <a:t>домаћинстава</a:t>
            </a:r>
            <a:endParaRPr lang="sr-Latn-CS" sz="3300" b="1" dirty="0" smtClean="0"/>
          </a:p>
          <a:p>
            <a:pPr algn="just">
              <a:buClr>
                <a:schemeClr val="tx1"/>
              </a:buClr>
              <a:buFont typeface="Wingdings" pitchFamily="2" charset="2"/>
              <a:buChar char="v"/>
            </a:pPr>
            <a:endParaRPr lang="sr-Latn-CS" sz="3300" b="1" dirty="0" smtClean="0"/>
          </a:p>
          <a:p>
            <a:pPr algn="just">
              <a:buClr>
                <a:schemeClr val="tx1"/>
              </a:buClr>
              <a:buFont typeface="Wingdings" pitchFamily="2" charset="2"/>
              <a:buChar char="v"/>
            </a:pPr>
            <a:r>
              <a:rPr lang="sr-Cyrl-RS" sz="3300" b="1" dirty="0" smtClean="0"/>
              <a:t>Само</a:t>
            </a:r>
            <a:r>
              <a:rPr lang="en-US" sz="3300" b="1" dirty="0" smtClean="0"/>
              <a:t> </a:t>
            </a:r>
            <a:r>
              <a:rPr lang="en-US" sz="3300" b="1" dirty="0"/>
              <a:t>65% </a:t>
            </a:r>
            <a:r>
              <a:rPr lang="sr-Cyrl-RS" sz="3300" b="1" dirty="0" smtClean="0"/>
              <a:t>деце</a:t>
            </a:r>
            <a:r>
              <a:rPr lang="en-US" sz="3300" b="1" dirty="0" smtClean="0"/>
              <a:t> </a:t>
            </a:r>
            <a:r>
              <a:rPr lang="sr-Cyrl-RS" sz="3300" b="1" dirty="0" smtClean="0"/>
              <a:t>из</a:t>
            </a:r>
            <a:r>
              <a:rPr lang="en-US" sz="3300" b="1" dirty="0" smtClean="0"/>
              <a:t> </a:t>
            </a:r>
            <a:r>
              <a:rPr lang="sr-Cyrl-RS" sz="3300" b="1" dirty="0" smtClean="0"/>
              <a:t>ромских</a:t>
            </a:r>
            <a:r>
              <a:rPr lang="en-US" sz="3300" b="1" dirty="0" smtClean="0"/>
              <a:t> </a:t>
            </a:r>
            <a:r>
              <a:rPr lang="sr-Cyrl-RS" sz="3300" b="1" dirty="0" smtClean="0"/>
              <a:t>насеља</a:t>
            </a:r>
            <a:r>
              <a:rPr lang="en-US" sz="3300" b="1" dirty="0" smtClean="0"/>
              <a:t> </a:t>
            </a:r>
            <a:r>
              <a:rPr lang="sr-Cyrl-RS" sz="3300" b="1" dirty="0" smtClean="0"/>
              <a:t>похађа</a:t>
            </a:r>
            <a:r>
              <a:rPr lang="en-US" sz="3300" b="1" dirty="0" smtClean="0"/>
              <a:t> </a:t>
            </a:r>
            <a:r>
              <a:rPr lang="sr-Cyrl-RS" sz="3300" b="1" dirty="0" smtClean="0"/>
              <a:t>обавезни</a:t>
            </a:r>
            <a:r>
              <a:rPr lang="en-US" sz="3300" b="1" dirty="0" smtClean="0"/>
              <a:t> </a:t>
            </a:r>
            <a:r>
              <a:rPr lang="sr-Cyrl-RS" sz="3300" b="1" dirty="0" smtClean="0"/>
              <a:t>припремни</a:t>
            </a:r>
            <a:r>
              <a:rPr lang="en-US" sz="3300" b="1" dirty="0" smtClean="0"/>
              <a:t> </a:t>
            </a:r>
            <a:r>
              <a:rPr lang="sr-Cyrl-RS" sz="3300" b="1" dirty="0" smtClean="0"/>
              <a:t>предшколски</a:t>
            </a:r>
            <a:r>
              <a:rPr lang="en-US" sz="3300" b="1" dirty="0" smtClean="0"/>
              <a:t> </a:t>
            </a:r>
            <a:r>
              <a:rPr lang="sr-Cyrl-RS" sz="3300" b="1" dirty="0" smtClean="0"/>
              <a:t>програм</a:t>
            </a:r>
            <a:endParaRPr lang="sr-Latn-CS" sz="3300" b="1" dirty="0" smtClean="0"/>
          </a:p>
          <a:p>
            <a:pPr algn="just">
              <a:buClr>
                <a:schemeClr val="tx1"/>
              </a:buClr>
              <a:buFont typeface="Wingdings" pitchFamily="2" charset="2"/>
              <a:buChar char="v"/>
            </a:pPr>
            <a:endParaRPr lang="sr-Latn-CS" sz="3300" b="1" dirty="0" smtClean="0"/>
          </a:p>
          <a:p>
            <a:pPr algn="just">
              <a:buClr>
                <a:schemeClr val="tx1"/>
              </a:buClr>
              <a:buFont typeface="Wingdings" pitchFamily="2" charset="2"/>
              <a:buChar char="v"/>
            </a:pPr>
            <a:r>
              <a:rPr lang="sr-Cyrl-RS" sz="3300" b="1" dirty="0" smtClean="0"/>
              <a:t>Чак</a:t>
            </a:r>
            <a:r>
              <a:rPr lang="en-US" sz="3300" b="1" dirty="0" smtClean="0"/>
              <a:t> </a:t>
            </a:r>
            <a:r>
              <a:rPr lang="en-US" sz="3300" b="1" dirty="0"/>
              <a:t>31% </a:t>
            </a:r>
            <a:r>
              <a:rPr lang="sr-Cyrl-RS" sz="3300" b="1" dirty="0" smtClean="0"/>
              <a:t>деце</a:t>
            </a:r>
            <a:r>
              <a:rPr lang="en-US" sz="3300" b="1" dirty="0" smtClean="0"/>
              <a:t> </a:t>
            </a:r>
            <a:r>
              <a:rPr lang="sr-Cyrl-RS" sz="3300" b="1" dirty="0" smtClean="0"/>
              <a:t>из</a:t>
            </a:r>
            <a:r>
              <a:rPr lang="en-US" sz="3300" b="1" dirty="0" smtClean="0"/>
              <a:t> </a:t>
            </a:r>
            <a:r>
              <a:rPr lang="sr-Cyrl-RS" sz="3300" b="1" dirty="0" smtClean="0"/>
              <a:t>ромских</a:t>
            </a:r>
            <a:r>
              <a:rPr lang="en-US" sz="3300" b="1" dirty="0" smtClean="0"/>
              <a:t> </a:t>
            </a:r>
            <a:r>
              <a:rPr lang="sr-Cyrl-RS" sz="3300" b="1" dirty="0" smtClean="0"/>
              <a:t>насеља</a:t>
            </a:r>
            <a:r>
              <a:rPr lang="en-US" sz="3300" b="1" dirty="0" smtClean="0"/>
              <a:t> </a:t>
            </a:r>
            <a:r>
              <a:rPr lang="sr-Cyrl-RS" sz="3300" b="1" dirty="0" smtClean="0"/>
              <a:t>не</a:t>
            </a:r>
            <a:r>
              <a:rPr lang="en-US" sz="3300" b="1" dirty="0" smtClean="0"/>
              <a:t> </a:t>
            </a:r>
            <a:r>
              <a:rPr lang="sr-Cyrl-RS" sz="3300" b="1" dirty="0" smtClean="0"/>
              <a:t>упише</a:t>
            </a:r>
            <a:r>
              <a:rPr lang="en-US" sz="3300" b="1" dirty="0" smtClean="0"/>
              <a:t> </a:t>
            </a:r>
            <a:r>
              <a:rPr lang="sr-Cyrl-RS" sz="3300" b="1" dirty="0" smtClean="0"/>
              <a:t>основну</a:t>
            </a:r>
            <a:r>
              <a:rPr lang="en-US" sz="3300" b="1" dirty="0" smtClean="0"/>
              <a:t> </a:t>
            </a:r>
            <a:r>
              <a:rPr lang="sr-Cyrl-RS" sz="3300" b="1" dirty="0" smtClean="0"/>
              <a:t>школу</a:t>
            </a:r>
            <a:r>
              <a:rPr lang="en-US" sz="3300" b="1" dirty="0" smtClean="0"/>
              <a:t> </a:t>
            </a:r>
            <a:r>
              <a:rPr lang="sr-Cyrl-RS" sz="3300" b="1" dirty="0" smtClean="0"/>
              <a:t>на</a:t>
            </a:r>
            <a:r>
              <a:rPr lang="en-US" sz="3300" b="1" dirty="0" smtClean="0"/>
              <a:t> </a:t>
            </a:r>
            <a:r>
              <a:rPr lang="sr-Cyrl-RS" sz="3300" b="1" dirty="0" smtClean="0"/>
              <a:t>време</a:t>
            </a:r>
            <a:endParaRPr lang="sr-Latn-CS" sz="3300" b="1" dirty="0" smtClean="0"/>
          </a:p>
          <a:p>
            <a:pPr algn="just">
              <a:buClr>
                <a:schemeClr val="tx1"/>
              </a:buClr>
              <a:buFont typeface="Wingdings" pitchFamily="2" charset="2"/>
              <a:buChar char="v"/>
            </a:pPr>
            <a:endParaRPr lang="sr-Latn-CS" sz="3300" b="1" dirty="0" smtClean="0"/>
          </a:p>
          <a:p>
            <a:pPr algn="just">
              <a:buClr>
                <a:schemeClr val="tx1"/>
              </a:buClr>
              <a:buFont typeface="Wingdings" pitchFamily="2" charset="2"/>
              <a:buChar char="v"/>
            </a:pPr>
            <a:r>
              <a:rPr lang="sr-Cyrl-RS" sz="3300" b="1" dirty="0" smtClean="0"/>
              <a:t>Једна</a:t>
            </a:r>
            <a:r>
              <a:rPr lang="en-US" sz="3300" b="1" dirty="0" smtClean="0"/>
              <a:t> </a:t>
            </a:r>
            <a:r>
              <a:rPr lang="sr-Cyrl-RS" sz="3300" b="1" dirty="0" smtClean="0"/>
              <a:t>трећина</a:t>
            </a:r>
            <a:r>
              <a:rPr lang="en-US" sz="3300" b="1" dirty="0" smtClean="0"/>
              <a:t> </a:t>
            </a:r>
            <a:r>
              <a:rPr lang="sr-Cyrl-RS" sz="3300" b="1" dirty="0" smtClean="0"/>
              <a:t>деце</a:t>
            </a:r>
            <a:r>
              <a:rPr lang="en-US" sz="3300" b="1" dirty="0" smtClean="0"/>
              <a:t> </a:t>
            </a:r>
            <a:r>
              <a:rPr lang="sr-Cyrl-RS" sz="3300" b="1" dirty="0" smtClean="0"/>
              <a:t>из</a:t>
            </a:r>
            <a:r>
              <a:rPr lang="en-US" sz="3300" b="1" dirty="0" smtClean="0"/>
              <a:t> </a:t>
            </a:r>
            <a:r>
              <a:rPr lang="sr-Cyrl-RS" sz="3300" b="1" dirty="0" smtClean="0"/>
              <a:t>ромских</a:t>
            </a:r>
            <a:r>
              <a:rPr lang="en-US" sz="3300" b="1" dirty="0" smtClean="0"/>
              <a:t> </a:t>
            </a:r>
            <a:r>
              <a:rPr lang="sr-Cyrl-RS" sz="3300" b="1" dirty="0" smtClean="0"/>
              <a:t>насеља</a:t>
            </a:r>
            <a:r>
              <a:rPr lang="en-US" sz="3300" b="1" dirty="0" smtClean="0"/>
              <a:t> </a:t>
            </a:r>
            <a:r>
              <a:rPr lang="sr-Cyrl-RS" sz="3300" b="1" dirty="0" smtClean="0"/>
              <a:t>основну</a:t>
            </a:r>
            <a:r>
              <a:rPr lang="sr-Latn-CS" sz="3300" b="1" dirty="0" smtClean="0"/>
              <a:t> </a:t>
            </a:r>
            <a:r>
              <a:rPr lang="sr-Cyrl-RS" sz="3300" b="1" dirty="0" smtClean="0"/>
              <a:t>школу</a:t>
            </a:r>
            <a:r>
              <a:rPr lang="en-US" sz="3300" b="1" dirty="0" smtClean="0"/>
              <a:t> </a:t>
            </a:r>
            <a:r>
              <a:rPr lang="sr-Cyrl-RS" sz="3300" b="1" dirty="0" smtClean="0"/>
              <a:t>и</a:t>
            </a:r>
            <a:r>
              <a:rPr lang="en-US" sz="3300" b="1" dirty="0" smtClean="0"/>
              <a:t> </a:t>
            </a:r>
            <a:r>
              <a:rPr lang="sr-Cyrl-RS" sz="3300" b="1" dirty="0" smtClean="0"/>
              <a:t>не</a:t>
            </a:r>
            <a:r>
              <a:rPr lang="en-US" sz="3300" b="1" dirty="0" smtClean="0"/>
              <a:t> </a:t>
            </a:r>
            <a:r>
              <a:rPr lang="sr-Cyrl-RS" sz="3300" b="1" dirty="0" smtClean="0"/>
              <a:t>заврши</a:t>
            </a:r>
            <a:r>
              <a:rPr lang="en-US" sz="3300" b="1" dirty="0" smtClean="0"/>
              <a:t> </a:t>
            </a:r>
            <a:r>
              <a:rPr lang="sr-Cyrl-RS" sz="3300" b="1" dirty="0" smtClean="0"/>
              <a:t>на</a:t>
            </a:r>
            <a:r>
              <a:rPr lang="en-US" sz="3300" b="1" dirty="0" smtClean="0"/>
              <a:t> </a:t>
            </a:r>
            <a:r>
              <a:rPr lang="sr-Cyrl-RS" sz="3300" b="1" dirty="0" smtClean="0"/>
              <a:t>време</a:t>
            </a:r>
            <a:endParaRPr lang="sr-Latn-CS" sz="3300" b="1" dirty="0"/>
          </a:p>
          <a:p>
            <a:pPr algn="just">
              <a:buClr>
                <a:schemeClr val="tx1"/>
              </a:buClr>
              <a:buFont typeface="Wingdings" pitchFamily="2" charset="2"/>
              <a:buChar char="v"/>
            </a:pPr>
            <a:endParaRPr lang="sr-Latn-CS" sz="3300" b="1" dirty="0" smtClean="0"/>
          </a:p>
          <a:p>
            <a:pPr algn="just">
              <a:buClr>
                <a:schemeClr val="tx1"/>
              </a:buClr>
              <a:buFont typeface="Wingdings" pitchFamily="2" charset="2"/>
              <a:buChar char="v"/>
            </a:pPr>
            <a:r>
              <a:rPr lang="sr-Cyrl-RS" sz="3300" b="1" dirty="0" smtClean="0"/>
              <a:t>Деца</a:t>
            </a:r>
            <a:r>
              <a:rPr lang="en-US" sz="3300" b="1" dirty="0" smtClean="0"/>
              <a:t> </a:t>
            </a:r>
            <a:r>
              <a:rPr lang="sr-Cyrl-RS" sz="3300" b="1" dirty="0" smtClean="0"/>
              <a:t>из</a:t>
            </a:r>
            <a:r>
              <a:rPr lang="en-US" sz="3300" b="1" dirty="0" smtClean="0"/>
              <a:t> </a:t>
            </a:r>
            <a:r>
              <a:rPr lang="sr-Cyrl-RS" sz="3300" b="1" dirty="0" smtClean="0"/>
              <a:t>ромских</a:t>
            </a:r>
            <a:r>
              <a:rPr lang="en-US" sz="3300" b="1" dirty="0" smtClean="0"/>
              <a:t> </a:t>
            </a:r>
            <a:r>
              <a:rPr lang="sr-Cyrl-RS" sz="3300" b="1" dirty="0" smtClean="0"/>
              <a:t>насеља</a:t>
            </a:r>
            <a:r>
              <a:rPr lang="en-US" sz="3300" b="1" dirty="0" smtClean="0"/>
              <a:t> </a:t>
            </a:r>
            <a:r>
              <a:rPr lang="en-US" sz="3300" b="1" dirty="0"/>
              <a:t>(22%) </a:t>
            </a:r>
            <a:r>
              <a:rPr lang="sr-Cyrl-RS" sz="3300" b="1" dirty="0" smtClean="0"/>
              <a:t>значајно</a:t>
            </a:r>
            <a:r>
              <a:rPr lang="en-US" sz="3300" b="1" dirty="0" smtClean="0"/>
              <a:t> </a:t>
            </a:r>
            <a:r>
              <a:rPr lang="sr-Cyrl-RS" sz="3300" b="1" dirty="0" smtClean="0"/>
              <a:t>ређе</a:t>
            </a:r>
            <a:r>
              <a:rPr lang="en-US" sz="3300" b="1" dirty="0" smtClean="0"/>
              <a:t> </a:t>
            </a:r>
            <a:r>
              <a:rPr lang="sr-Cyrl-RS" sz="3300" b="1" dirty="0" smtClean="0"/>
              <a:t>похађају</a:t>
            </a:r>
            <a:r>
              <a:rPr lang="en-US" sz="3300" b="1" dirty="0" smtClean="0"/>
              <a:t> </a:t>
            </a:r>
            <a:r>
              <a:rPr lang="sr-Cyrl-RS" sz="3300" b="1" dirty="0" smtClean="0"/>
              <a:t>средњу</a:t>
            </a:r>
            <a:r>
              <a:rPr lang="en-US" sz="3300" b="1" dirty="0" smtClean="0"/>
              <a:t> </a:t>
            </a:r>
            <a:r>
              <a:rPr lang="sr-Cyrl-RS" sz="3300" b="1" dirty="0" smtClean="0"/>
              <a:t>школу</a:t>
            </a:r>
            <a:r>
              <a:rPr lang="en-US" sz="3300" b="1" dirty="0" smtClean="0"/>
              <a:t> </a:t>
            </a:r>
            <a:r>
              <a:rPr lang="sr-Cyrl-RS" sz="3300" b="1" dirty="0" smtClean="0"/>
              <a:t>у</a:t>
            </a:r>
            <a:r>
              <a:rPr lang="en-US" sz="3300" b="1" dirty="0" smtClean="0"/>
              <a:t> </a:t>
            </a:r>
            <a:r>
              <a:rPr lang="sr-Cyrl-RS" sz="3300" b="1" dirty="0" smtClean="0"/>
              <a:t>односу</a:t>
            </a:r>
            <a:r>
              <a:rPr lang="en-US" sz="3300" b="1" dirty="0" smtClean="0"/>
              <a:t> </a:t>
            </a:r>
            <a:r>
              <a:rPr lang="sr-Cyrl-RS" sz="3300" b="1" dirty="0" smtClean="0"/>
              <a:t>на</a:t>
            </a:r>
            <a:r>
              <a:rPr lang="en-US" sz="3300" b="1" dirty="0" smtClean="0"/>
              <a:t> </a:t>
            </a:r>
            <a:r>
              <a:rPr lang="sr-Cyrl-RS" sz="3300" b="1" dirty="0" smtClean="0"/>
              <a:t>национални</a:t>
            </a:r>
            <a:r>
              <a:rPr lang="en-US" sz="3300" b="1" dirty="0" smtClean="0"/>
              <a:t> </a:t>
            </a:r>
            <a:r>
              <a:rPr lang="sr-Cyrl-RS" sz="3300" b="1" dirty="0" smtClean="0"/>
              <a:t>просек</a:t>
            </a:r>
            <a:r>
              <a:rPr lang="en-US" sz="3300" b="1" dirty="0" smtClean="0"/>
              <a:t> </a:t>
            </a:r>
            <a:r>
              <a:rPr lang="en-US" sz="3300" b="1" dirty="0"/>
              <a:t>(89%).</a:t>
            </a:r>
            <a:endParaRPr lang="en-US" sz="3300" dirty="0"/>
          </a:p>
          <a:p>
            <a:pPr marL="36576" indent="0" algn="just">
              <a:buClr>
                <a:schemeClr val="tx1"/>
              </a:buClr>
              <a:buNone/>
            </a:pPr>
            <a:r>
              <a:rPr lang="en-US" sz="3300" b="1" dirty="0"/>
              <a:t/>
            </a:r>
            <a:br>
              <a:rPr lang="en-US" sz="3300" b="1" dirty="0"/>
            </a:br>
            <a:endParaRPr lang="en-US" sz="3300" dirty="0"/>
          </a:p>
          <a:p>
            <a:pPr>
              <a:buClr>
                <a:schemeClr val="tx1"/>
              </a:buClr>
              <a:buFont typeface="Wingdings" pitchFamily="2" charset="2"/>
              <a:buChar char="v"/>
            </a:pPr>
            <a:endParaRPr lang="en-US" sz="2900" dirty="0"/>
          </a:p>
        </p:txBody>
      </p:sp>
      <p:pic>
        <p:nvPicPr>
          <p:cNvPr id="4" name="~PP2893.WAV">
            <a:hlinkClick r:id="" action="ppaction://media"/>
          </p:cNvPr>
          <p:cNvPicPr>
            <a:picLocks noRot="1" noChangeAspect="1"/>
          </p:cNvPicPr>
          <p:nvPr>
            <a:wavAudioFile r:embed="rId1" name="~PP2893.WAV"/>
          </p:nvPr>
        </p:nvPicPr>
        <p:blipFill>
          <a:blip r:embed="rId3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3522523"/>
      </p:ext>
    </p:extLst>
  </p:cSld>
  <p:clrMapOvr>
    <a:masterClrMapping/>
  </p:clrMapOvr>
  <p:transition advTm="735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sr-Cyrl-RS" sz="3200" i="1" dirty="0" smtClean="0">
                <a:latin typeface="+mn-lt"/>
              </a:rPr>
              <a:t>Проблеми у коришћењу здравствене заштите</a:t>
            </a:r>
            <a:endParaRPr lang="en-US" sz="3200" i="1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sr-Cyrl-RS" sz="3200" i="1" dirty="0" smtClean="0"/>
              <a:t>Здравствена служба</a:t>
            </a:r>
            <a:r>
              <a:rPr lang="sr-Latn-CS" sz="3200" i="1" dirty="0" smtClean="0"/>
              <a:t>:</a:t>
            </a:r>
          </a:p>
          <a:p>
            <a:pPr>
              <a:buClr>
                <a:schemeClr val="tx1"/>
              </a:buClr>
              <a:buFont typeface="Wingdings" pitchFamily="2" charset="2"/>
              <a:buChar char="v"/>
            </a:pPr>
            <a:r>
              <a:rPr lang="sr-Cyrl-RS" dirty="0"/>
              <a:t>Административне баријере</a:t>
            </a:r>
          </a:p>
          <a:p>
            <a:pPr>
              <a:buClr>
                <a:schemeClr val="tx1"/>
              </a:buClr>
              <a:buFont typeface="Wingdings" pitchFamily="2" charset="2"/>
              <a:buChar char="v"/>
            </a:pPr>
            <a:r>
              <a:rPr lang="sr-Cyrl-RS" dirty="0"/>
              <a:t>Недостатак времена и организациони проблеми</a:t>
            </a:r>
          </a:p>
          <a:p>
            <a:pPr>
              <a:buClr>
                <a:schemeClr val="tx1"/>
              </a:buClr>
              <a:buFont typeface="Wingdings" pitchFamily="2" charset="2"/>
              <a:buChar char="v"/>
            </a:pPr>
            <a:r>
              <a:rPr lang="sr-Cyrl-RS" dirty="0"/>
              <a:t>Непознавање прописа</a:t>
            </a:r>
          </a:p>
          <a:p>
            <a:pPr>
              <a:buClr>
                <a:schemeClr val="tx1"/>
              </a:buClr>
              <a:buFont typeface="Wingdings" pitchFamily="2" charset="2"/>
              <a:buChar char="v"/>
            </a:pPr>
            <a:r>
              <a:rPr lang="sr-Cyrl-RS" dirty="0"/>
              <a:t>Дискриминација</a:t>
            </a:r>
          </a:p>
          <a:p>
            <a:pPr>
              <a:buClr>
                <a:schemeClr val="tx1"/>
              </a:buClr>
              <a:buFont typeface="Wingdings" pitchFamily="2" charset="2"/>
              <a:buChar char="v"/>
            </a:pPr>
            <a:r>
              <a:rPr lang="sr-Cyrl-RS" dirty="0"/>
              <a:t>Предрасуде</a:t>
            </a:r>
          </a:p>
          <a:p>
            <a:pPr>
              <a:buClr>
                <a:schemeClr val="tx1"/>
              </a:buClr>
              <a:buFont typeface="Wingdings" pitchFamily="2" charset="2"/>
              <a:buChar char="v"/>
            </a:pPr>
            <a:r>
              <a:rPr lang="sr-Cyrl-RS" dirty="0"/>
              <a:t>Ниска мотивација</a:t>
            </a:r>
            <a:endParaRPr lang="sr-Latn-CS" dirty="0" smtClean="0"/>
          </a:p>
        </p:txBody>
      </p:sp>
      <p:pic>
        <p:nvPicPr>
          <p:cNvPr id="4" name="~PP2766.WAV">
            <a:hlinkClick r:id="" action="ppaction://media"/>
          </p:cNvPr>
          <p:cNvPicPr>
            <a:picLocks noRot="1" noChangeAspect="1"/>
          </p:cNvPicPr>
          <p:nvPr>
            <a:wavAudioFile r:embed="rId1" name="~PP2766.WAV"/>
          </p:nvPr>
        </p:nvPicPr>
        <p:blipFill>
          <a:blip r:embed="rId3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06737786"/>
      </p:ext>
    </p:extLst>
  </p:cSld>
  <p:clrMapOvr>
    <a:masterClrMapping/>
  </p:clrMapOvr>
  <p:transition advTm="3243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sr-Cyrl-RS" sz="3200" b="1" i="1" dirty="0">
                <a:latin typeface="+mn-lt"/>
              </a:rPr>
              <a:t>Проблеми у коришћењу здравствене заштите</a:t>
            </a:r>
            <a:endParaRPr lang="en-US" sz="3200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sr-Cyrl-RS" sz="3200" i="1" dirty="0" smtClean="0"/>
              <a:t>Ром као корисник</a:t>
            </a:r>
            <a:r>
              <a:rPr lang="sr-Latn-CS" sz="3200" i="1" dirty="0" smtClean="0"/>
              <a:t>:</a:t>
            </a:r>
          </a:p>
          <a:p>
            <a:pPr>
              <a:buClr>
                <a:schemeClr val="tx1"/>
              </a:buClr>
              <a:buFont typeface="Wingdings" pitchFamily="2" charset="2"/>
              <a:buChar char="v"/>
            </a:pPr>
            <a:r>
              <a:rPr lang="sr-Cyrl-RS" sz="3200" dirty="0"/>
              <a:t>Необразованост , неинформисаност,непознавање прописа</a:t>
            </a:r>
          </a:p>
          <a:p>
            <a:pPr>
              <a:buClr>
                <a:schemeClr val="tx1"/>
              </a:buClr>
              <a:buFont typeface="Wingdings" pitchFamily="2" charset="2"/>
              <a:buChar char="v"/>
            </a:pPr>
            <a:r>
              <a:rPr lang="sr-Cyrl-RS" sz="3200" dirty="0"/>
              <a:t>Незнање језика</a:t>
            </a:r>
          </a:p>
          <a:p>
            <a:pPr>
              <a:buClr>
                <a:schemeClr val="tx1"/>
              </a:buClr>
              <a:buFont typeface="Wingdings" pitchFamily="2" charset="2"/>
              <a:buChar char="v"/>
            </a:pPr>
            <a:r>
              <a:rPr lang="sr-Cyrl-RS" sz="3200" dirty="0"/>
              <a:t>Сиромаштво</a:t>
            </a:r>
          </a:p>
          <a:p>
            <a:pPr>
              <a:buClr>
                <a:schemeClr val="tx1"/>
              </a:buClr>
              <a:buFont typeface="Wingdings" pitchFamily="2" charset="2"/>
              <a:buChar char="v"/>
            </a:pPr>
            <a:r>
              <a:rPr lang="sr-Cyrl-RS" sz="3200" dirty="0"/>
              <a:t>Губитак поверења</a:t>
            </a:r>
            <a:endParaRPr lang="en-US" sz="3200" i="1" dirty="0"/>
          </a:p>
        </p:txBody>
      </p:sp>
      <p:pic>
        <p:nvPicPr>
          <p:cNvPr id="4" name="~PP2312.WAV">
            <a:hlinkClick r:id="" action="ppaction://media"/>
          </p:cNvPr>
          <p:cNvPicPr>
            <a:picLocks noRot="1" noChangeAspect="1"/>
          </p:cNvPicPr>
          <p:nvPr>
            <a:wavAudioFile r:embed="rId1" name="~PP2312.WAV"/>
          </p:nvPr>
        </p:nvPicPr>
        <p:blipFill>
          <a:blip r:embed="rId3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2122290"/>
      </p:ext>
    </p:extLst>
  </p:cSld>
  <p:clrMapOvr>
    <a:masterClrMapping/>
  </p:clrMapOvr>
  <p:transition advTm="2802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6576" indent="0">
              <a:buNone/>
            </a:pPr>
            <a:r>
              <a:rPr lang="sr-Cyrl-RS" dirty="0"/>
              <a:t>Како би живот Рома био квалитетнији данас им помажу - здравствени медијатори.</a:t>
            </a:r>
          </a:p>
          <a:p>
            <a:pPr marL="36576" indent="0">
              <a:buNone/>
            </a:pPr>
            <a:r>
              <a:rPr lang="sr-Cyrl-RS" dirty="0"/>
              <a:t>Медијаторке су жене са најмање завршеном основном школом,ромске су националности и знају ромски језик. </a:t>
            </a:r>
          </a:p>
          <a:p>
            <a:pPr marL="36576" indent="0">
              <a:buNone/>
            </a:pPr>
            <a:r>
              <a:rPr lang="sr-Cyrl-RS" dirty="0"/>
              <a:t>Њихов рад дао је резултате.</a:t>
            </a:r>
          </a:p>
          <a:p>
            <a:pPr marL="36576" indent="0">
              <a:buNone/>
            </a:pPr>
            <a:r>
              <a:rPr lang="sr-Cyrl-RS" dirty="0"/>
              <a:t>Готово петина Рома, односно 28000 њих изабрало је лекара, 11000 жена гинеколога, а вакцинисано је 30000 деце.</a:t>
            </a:r>
            <a:endParaRPr lang="en-US" dirty="0"/>
          </a:p>
        </p:txBody>
      </p:sp>
      <p:pic>
        <p:nvPicPr>
          <p:cNvPr id="4" name="~PP1091.WAV">
            <a:hlinkClick r:id="" action="ppaction://media"/>
          </p:cNvPr>
          <p:cNvPicPr>
            <a:picLocks noRot="1" noChangeAspect="1"/>
          </p:cNvPicPr>
          <p:nvPr>
            <a:wavAudioFile r:embed="rId1" name="~PP1091.WAV"/>
          </p:nvPr>
        </p:nvPicPr>
        <p:blipFill>
          <a:blip r:embed="rId3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29994772"/>
      </p:ext>
    </p:extLst>
  </p:cSld>
  <p:clrMapOvr>
    <a:masterClrMapping/>
  </p:clrMapOvr>
  <p:transition advTm="5993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endParaRPr lang="sr-Cyrl-RS" dirty="0"/>
          </a:p>
          <a:p>
            <a:pPr marL="36576" indent="0">
              <a:buNone/>
            </a:pPr>
            <a:r>
              <a:rPr lang="sr-Cyrl-RS" dirty="0"/>
              <a:t>И даље је потребан велики напор да би се побољшао социјално-економски статус Рома и да би се извршила њихова инклузија</a:t>
            </a:r>
            <a:r>
              <a:rPr lang="sr-Latn-CS" dirty="0" smtClean="0"/>
              <a:t>.</a:t>
            </a:r>
            <a:endParaRPr lang="en-US" dirty="0"/>
          </a:p>
        </p:txBody>
      </p:sp>
      <p:pic>
        <p:nvPicPr>
          <p:cNvPr id="4" name="~PP3772.WAV">
            <a:hlinkClick r:id="" action="ppaction://media"/>
          </p:cNvPr>
          <p:cNvPicPr>
            <a:picLocks noRot="1" noChangeAspect="1"/>
          </p:cNvPicPr>
          <p:nvPr>
            <a:wavAudioFile r:embed="rId1" name="~PP3772.WAV"/>
          </p:nvPr>
        </p:nvPicPr>
        <p:blipFill>
          <a:blip r:embed="rId3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16344631"/>
      </p:ext>
    </p:extLst>
  </p:cSld>
  <p:clrMapOvr>
    <a:masterClrMapping/>
  </p:clrMapOvr>
  <p:transition advTm="4342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3611562"/>
          </a:xfrm>
        </p:spPr>
        <p:txBody>
          <a:bodyPr/>
          <a:lstStyle/>
          <a:p>
            <a:r>
              <a:rPr lang="sr-Cyrl-RS" dirty="0" smtClean="0"/>
              <a:t>       ХВАЛА НА ПАЖЊИ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7924800" cy="2057399"/>
          </a:xfrm>
        </p:spPr>
        <p:txBody>
          <a:bodyPr anchor="ctr">
            <a:normAutofit fontScale="55000" lnSpcReduction="20000"/>
          </a:bodyPr>
          <a:lstStyle/>
          <a:p>
            <a:pPr marL="36576" indent="0">
              <a:buNone/>
            </a:pPr>
            <a:r>
              <a:rPr lang="sr-Latn-CS" sz="4000" dirty="0" smtClean="0"/>
              <a:t>       </a:t>
            </a:r>
            <a:r>
              <a:rPr lang="sr-Cyrl-RS" sz="4000" dirty="0" smtClean="0"/>
              <a:t>  </a:t>
            </a:r>
            <a:r>
              <a:rPr lang="sr-Latn-CS" sz="4000" dirty="0" smtClean="0"/>
              <a:t> </a:t>
            </a:r>
          </a:p>
          <a:p>
            <a:pPr marL="36576" indent="0">
              <a:buNone/>
            </a:pPr>
            <a:r>
              <a:rPr lang="sr-Cyrl-RS" sz="4000" dirty="0" smtClean="0"/>
              <a:t> </a:t>
            </a:r>
            <a:endParaRPr lang="sr-Latn-CS" sz="4000" dirty="0"/>
          </a:p>
          <a:p>
            <a:pPr marL="36576" indent="0">
              <a:buNone/>
            </a:pPr>
            <a:endParaRPr lang="sr-Latn-CS" sz="4000" dirty="0" smtClean="0"/>
          </a:p>
          <a:p>
            <a:pPr marL="36576" indent="0">
              <a:buNone/>
            </a:pPr>
            <a:endParaRPr lang="sr-Latn-CS" sz="4000" dirty="0"/>
          </a:p>
          <a:p>
            <a:pPr marL="36576" indent="0">
              <a:buNone/>
            </a:pPr>
            <a:endParaRPr lang="sr-Latn-CS" sz="4000" dirty="0" smtClean="0"/>
          </a:p>
          <a:p>
            <a:pPr marL="36576" indent="0">
              <a:buNone/>
            </a:pPr>
            <a:r>
              <a:rPr lang="sr-Latn-CS" sz="4000" dirty="0"/>
              <a:t> </a:t>
            </a:r>
            <a:r>
              <a:rPr lang="sr-Latn-CS" sz="4000" dirty="0" smtClean="0"/>
              <a:t>                    </a:t>
            </a:r>
            <a:endParaRPr lang="en-US" sz="4000" dirty="0"/>
          </a:p>
        </p:txBody>
      </p:sp>
      <p:pic>
        <p:nvPicPr>
          <p:cNvPr id="6" name="~PP2145.WAV">
            <a:hlinkClick r:id="" action="ppaction://media"/>
          </p:cNvPr>
          <p:cNvPicPr>
            <a:picLocks noRot="1" noChangeAspect="1"/>
          </p:cNvPicPr>
          <p:nvPr>
            <a:wavAudioFile r:embed="rId1" name="~PP2145.WAV"/>
          </p:nvPr>
        </p:nvPicPr>
        <p:blipFill>
          <a:blip r:embed="rId3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126812821"/>
      </p:ext>
    </p:extLst>
  </p:cSld>
  <p:clrMapOvr>
    <a:masterClrMapping/>
  </p:clrMapOvr>
  <p:transition advTm="236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     Маргинализација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Европска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комисија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први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пут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спомиње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појам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искључености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у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свом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документу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из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1988.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године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,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пред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крај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Другог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програма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за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борбу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против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сиромаштва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(</a:t>
            </a:r>
            <a:r>
              <a:rPr lang="en-US" sz="2400" dirty="0" err="1" smtClean="0">
                <a:latin typeface="Calibri" pitchFamily="34" charset="0"/>
                <a:cs typeface="Calibri" pitchFamily="34" charset="0"/>
              </a:rPr>
              <a:t>Commins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, 1995). </a:t>
            </a:r>
            <a:endParaRPr lang="sr-Cyrl-RS" sz="2400" dirty="0" smtClean="0">
              <a:latin typeface="Calibri" pitchFamily="34" charset="0"/>
              <a:cs typeface="Calibri" pitchFamily="34" charset="0"/>
            </a:endParaRPr>
          </a:p>
          <a:p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1996.год. Савет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министара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усвојио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је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резолуцију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о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борби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против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социјалне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искључености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и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због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тога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што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су у владе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неких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земаља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изражавале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резерве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према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употреби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термина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i="1" dirty="0" smtClean="0">
                <a:latin typeface="Calibri" pitchFamily="34" charset="0"/>
                <a:cs typeface="Calibri" pitchFamily="34" charset="0"/>
              </a:rPr>
              <a:t>сиромаштво</a:t>
            </a:r>
            <a:r>
              <a:rPr lang="en-US" sz="2400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i="1" dirty="0" smtClean="0">
                <a:latin typeface="Calibri" pitchFamily="34" charset="0"/>
                <a:cs typeface="Calibri" pitchFamily="34" charset="0"/>
              </a:rPr>
              <a:t>у</a:t>
            </a:r>
            <a:r>
              <a:rPr lang="en-US" sz="2400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i="1" dirty="0" smtClean="0">
                <a:latin typeface="Calibri" pitchFamily="34" charset="0"/>
                <a:cs typeface="Calibri" pitchFamily="34" charset="0"/>
              </a:rPr>
              <a:t>развијеним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европским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друштвима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.</a:t>
            </a:r>
            <a:endParaRPr lang="sr-Cyrl-RS" sz="2400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Формирано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је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и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посебно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тело</a:t>
            </a:r>
            <a:r>
              <a:rPr lang="en-US" sz="2400" dirty="0" smtClean="0">
                <a:latin typeface="Calibri" pitchFamily="34" charset="0"/>
                <a:cs typeface="Calibri" pitchFamily="34" charset="0"/>
              </a:rPr>
              <a:t> (</a:t>
            </a:r>
            <a:r>
              <a:rPr lang="en-US" sz="2400" i="1" dirty="0" smtClean="0">
                <a:latin typeface="Calibri" pitchFamily="34" charset="0"/>
                <a:cs typeface="Calibri" pitchFamily="34" charset="0"/>
              </a:rPr>
              <a:t>European Observatory on Policies to</a:t>
            </a:r>
            <a:r>
              <a:rPr lang="sr-Cyrl-RS" sz="2400" i="1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en-US" sz="2400" i="1" dirty="0" smtClean="0">
                <a:latin typeface="Calibri" pitchFamily="34" charset="0"/>
                <a:cs typeface="Calibri" pitchFamily="34" charset="0"/>
              </a:rPr>
              <a:t>Combat Social Exclusion)</a:t>
            </a:r>
            <a:endParaRPr lang="en-US" sz="24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~PP2552.WAV">
            <a:hlinkClick r:id="" action="ppaction://media"/>
          </p:cNvPr>
          <p:cNvPicPr>
            <a:picLocks noRot="1" noChangeAspect="1"/>
          </p:cNvPicPr>
          <p:nvPr>
            <a:wavAudioFile r:embed="rId1" name="~PP2552.WAV"/>
          </p:nvPr>
        </p:nvPicPr>
        <p:blipFill>
          <a:blip r:embed="rId3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3943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 smtClean="0"/>
              <a:t>  Мултидимензионални концепт</a:t>
            </a:r>
            <a:br>
              <a:rPr lang="sr-Cyrl-R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Calibri" pitchFamily="34" charset="0"/>
                <a:cs typeface="Calibri" pitchFamily="34" charset="0"/>
              </a:rPr>
              <a:t>процес искључивања појединаца или група из шире заједнице може се  односити на ускраћивања могућности</a:t>
            </a:r>
            <a:r>
              <a:rPr lang="en-US" dirty="0" smtClean="0">
                <a:latin typeface="Calibri" pitchFamily="34" charset="0"/>
                <a:cs typeface="Calibri" pitchFamily="34" charset="0"/>
              </a:rPr>
              <a:t>:</a:t>
            </a:r>
            <a:r>
              <a:rPr lang="ru-RU" dirty="0" smtClean="0">
                <a:latin typeface="Calibri" pitchFamily="34" charset="0"/>
                <a:cs typeface="Calibri" pitchFamily="34" charset="0"/>
              </a:rPr>
              <a:t> </a:t>
            </a:r>
          </a:p>
          <a:p>
            <a:r>
              <a:rPr lang="ru-RU" dirty="0" smtClean="0">
                <a:latin typeface="Calibri" pitchFamily="34" charset="0"/>
                <a:cs typeface="Calibri" pitchFamily="34" charset="0"/>
              </a:rPr>
              <a:t>- запослења, </a:t>
            </a:r>
            <a:endParaRPr lang="en-US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    </a:t>
            </a:r>
            <a:r>
              <a:rPr lang="sr-Cyrl-RS" dirty="0" smtClean="0">
                <a:latin typeface="Calibri" pitchFamily="34" charset="0"/>
                <a:cs typeface="Calibri" pitchFamily="34" charset="0"/>
              </a:rPr>
              <a:t>- </a:t>
            </a:r>
            <a:r>
              <a:rPr lang="ru-RU" dirty="0" smtClean="0">
                <a:latin typeface="Calibri" pitchFamily="34" charset="0"/>
                <a:cs typeface="Calibri" pitchFamily="34" charset="0"/>
              </a:rPr>
              <a:t>образовања,</a:t>
            </a:r>
            <a:endParaRPr lang="en-US" dirty="0" smtClean="0">
              <a:latin typeface="Calibri" pitchFamily="34" charset="0"/>
              <a:cs typeface="Calibri" pitchFamily="34" charset="0"/>
            </a:endParaRPr>
          </a:p>
          <a:p>
            <a:pPr>
              <a:buNone/>
            </a:pPr>
            <a:r>
              <a:rPr lang="en-US" dirty="0" smtClean="0">
                <a:latin typeface="Calibri" pitchFamily="34" charset="0"/>
                <a:cs typeface="Calibri" pitchFamily="34" charset="0"/>
              </a:rPr>
              <a:t>    </a:t>
            </a:r>
            <a:r>
              <a:rPr lang="sr-Cyrl-RS" dirty="0" smtClean="0">
                <a:latin typeface="Calibri" pitchFamily="34" charset="0"/>
                <a:cs typeface="Calibri" pitchFamily="34" charset="0"/>
              </a:rPr>
              <a:t>- </a:t>
            </a:r>
            <a:r>
              <a:rPr lang="ru-RU" dirty="0" smtClean="0">
                <a:latin typeface="Calibri" pitchFamily="34" charset="0"/>
                <a:cs typeface="Calibri" pitchFamily="34" charset="0"/>
              </a:rPr>
              <a:t>учествовања у политичком животу, </a:t>
            </a:r>
          </a:p>
          <a:p>
            <a:pPr>
              <a:buNone/>
            </a:pPr>
            <a:r>
              <a:rPr lang="ru-RU" dirty="0" smtClean="0">
                <a:latin typeface="Calibri" pitchFamily="34" charset="0"/>
                <a:cs typeface="Calibri" pitchFamily="34" charset="0"/>
              </a:rPr>
              <a:t>    -пружању здравствене заштите и сл.</a:t>
            </a:r>
            <a:endParaRPr lang="en-US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~PP3831.WAV">
            <a:hlinkClick r:id="" action="ppaction://media"/>
          </p:cNvPr>
          <p:cNvPicPr>
            <a:picLocks noRot="1" noChangeAspect="1"/>
          </p:cNvPicPr>
          <p:nvPr>
            <a:wavAudioFile r:embed="rId1" name="~PP3831.WAV"/>
          </p:nvPr>
        </p:nvPicPr>
        <p:blipFill>
          <a:blip r:embed="rId3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3382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8458200" cy="4525963"/>
          </a:xfrm>
        </p:spPr>
        <p:txBody>
          <a:bodyPr>
            <a:normAutofit fontScale="92500" lnSpcReduction="20000"/>
          </a:bodyPr>
          <a:lstStyle/>
          <a:p>
            <a:r>
              <a:rPr lang="sr-Cyrl-RS" dirty="0" smtClean="0"/>
              <a:t>У маргинализоване групе убра</a:t>
            </a:r>
            <a:r>
              <a:rPr lang="ru-RU" dirty="0" smtClean="0"/>
              <a:t>јају се између осталих</a:t>
            </a:r>
            <a:r>
              <a:rPr lang="en-US" dirty="0" smtClean="0"/>
              <a:t>:</a:t>
            </a:r>
            <a:r>
              <a:rPr lang="ru-RU" dirty="0" smtClean="0"/>
              <a:t>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</a:t>
            </a:r>
            <a:r>
              <a:rPr lang="sr-Cyrl-RS" dirty="0" smtClean="0"/>
              <a:t>- </a:t>
            </a:r>
            <a:r>
              <a:rPr lang="ru-RU" dirty="0" smtClean="0"/>
              <a:t>сиромашни слојеви становништва, </a:t>
            </a:r>
          </a:p>
          <a:p>
            <a:pPr>
              <a:buNone/>
            </a:pPr>
            <a:r>
              <a:rPr lang="ru-RU" dirty="0" smtClean="0"/>
              <a:t>  - особе са инвалидитетом, </a:t>
            </a:r>
          </a:p>
          <a:p>
            <a:pPr>
              <a:buNone/>
            </a:pPr>
            <a:r>
              <a:rPr lang="ru-RU" dirty="0" smtClean="0"/>
              <a:t>  - чланови једнородитељских породица, </a:t>
            </a:r>
          </a:p>
          <a:p>
            <a:pPr>
              <a:buNone/>
            </a:pPr>
            <a:r>
              <a:rPr lang="ru-RU" dirty="0" smtClean="0"/>
              <a:t>  - особе оболеле од тешких болести,</a:t>
            </a:r>
          </a:p>
          <a:p>
            <a:pPr>
              <a:buNone/>
            </a:pPr>
            <a:r>
              <a:rPr lang="ru-RU" dirty="0" smtClean="0"/>
              <a:t>  - дуготрајно незапослене особе, </a:t>
            </a:r>
          </a:p>
          <a:p>
            <a:pPr>
              <a:buFontTx/>
              <a:buChar char="-"/>
            </a:pPr>
            <a:r>
              <a:rPr lang="ru-RU" dirty="0" smtClean="0"/>
              <a:t>припадници расних и етичких мањина, </a:t>
            </a:r>
          </a:p>
          <a:p>
            <a:pPr>
              <a:buFontTx/>
              <a:buChar char="-"/>
            </a:pPr>
            <a:r>
              <a:rPr lang="ru-RU" dirty="0" smtClean="0"/>
              <a:t>избеглице и повратници, </a:t>
            </a:r>
          </a:p>
          <a:p>
            <a:pPr>
              <a:buFontTx/>
              <a:buChar char="-"/>
            </a:pPr>
            <a:r>
              <a:rPr lang="ru-RU" dirty="0" smtClean="0"/>
              <a:t>бескућници итд.</a:t>
            </a:r>
            <a:endParaRPr lang="en-US" dirty="0"/>
          </a:p>
        </p:txBody>
      </p:sp>
      <p:pic>
        <p:nvPicPr>
          <p:cNvPr id="4" name="~PP781.WAV">
            <a:hlinkClick r:id="" action="ppaction://media"/>
          </p:cNvPr>
          <p:cNvPicPr>
            <a:picLocks noRot="1" noChangeAspect="1"/>
          </p:cNvPicPr>
          <p:nvPr>
            <a:wavAudioFile r:embed="rId1" name="~PP781.WAV"/>
          </p:nvPr>
        </p:nvPicPr>
        <p:blipFill>
          <a:blip r:embed="rId3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943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 неке (нпр. чланове етничких група које су дискриминисане у одређеном друштву, као рецимо Роми у Европи) маргиналност траје кроз читав живот,  с друге стране,неки појединци или групе могу постати маргинализовани у одређеном тренутку (нпр. ако постану инвалиди или ако дође до промене друштвеног и економ</a:t>
            </a:r>
            <a:r>
              <a:rPr lang="sr-Cyrl-RS" dirty="0" smtClean="0"/>
              <a:t>ског система)</a:t>
            </a:r>
            <a:endParaRPr lang="en-US" dirty="0"/>
          </a:p>
        </p:txBody>
      </p:sp>
      <p:pic>
        <p:nvPicPr>
          <p:cNvPr id="4" name="~PP107.WAV">
            <a:hlinkClick r:id="" action="ppaction://media"/>
          </p:cNvPr>
          <p:cNvPicPr>
            <a:picLocks noRot="1" noChangeAspect="1"/>
          </p:cNvPicPr>
          <p:nvPr>
            <a:wavAudioFile r:embed="rId1" name="~PP107.WAV"/>
          </p:nvPr>
        </p:nvPicPr>
        <p:blipFill>
          <a:blip r:embed="rId3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3185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r-Cyrl-RS" sz="2400" b="1" dirty="0" smtClean="0">
                <a:latin typeface="Calibri" pitchFamily="34" charset="0"/>
                <a:cs typeface="Calibri" pitchFamily="34" charset="0"/>
              </a:rPr>
              <a:t>Последице</a:t>
            </a:r>
            <a:r>
              <a:rPr lang="sr-Cyrl-RS" sz="2400" dirty="0" smtClean="0">
                <a:latin typeface="Calibri" pitchFamily="34" charset="0"/>
                <a:cs typeface="Calibri" pitchFamily="34" charset="0"/>
              </a:rPr>
              <a:t> мар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гинализације у смислу друштвене искључености </a:t>
            </a:r>
            <a:r>
              <a:rPr lang="ru-RU" sz="2400" b="1" dirty="0" smtClean="0">
                <a:latin typeface="Calibri" pitchFamily="34" charset="0"/>
                <a:cs typeface="Calibri" pitchFamily="34" charset="0"/>
              </a:rPr>
              <a:t>сличне  су </a:t>
            </a:r>
            <a:r>
              <a:rPr lang="ru-RU" sz="2400" dirty="0" smtClean="0">
                <a:latin typeface="Calibri" pitchFamily="34" charset="0"/>
                <a:cs typeface="Calibri" pitchFamily="34" charset="0"/>
              </a:rPr>
              <a:t>без обзира на порекло и процесе маргинализације, било да потичу од друштвених ставова (нпр. сексуалност, етничка припадност) или друштвених околности (нпр. затварање радног места )</a:t>
            </a:r>
          </a:p>
          <a:p>
            <a:r>
              <a:rPr lang="ru-RU" sz="2400" dirty="0" smtClean="0">
                <a:latin typeface="Calibri" pitchFamily="34" charset="0"/>
                <a:cs typeface="Calibri" pitchFamily="34" charset="0"/>
              </a:rPr>
              <a:t>Оно што је  заједничко маргинализованим групама је релативно мала контрола над својим животима и ресурсима  - образовање, здравствена заштита, посао и зарада итд.</a:t>
            </a:r>
          </a:p>
          <a:p>
            <a:r>
              <a:rPr lang="ru-RU" sz="2600" dirty="0" smtClean="0">
                <a:latin typeface="Calibri" pitchFamily="34" charset="0"/>
                <a:cs typeface="Calibri" pitchFamily="34" charset="0"/>
              </a:rPr>
              <a:t>Ограниченост доступних ресурса и друштвених</a:t>
            </a:r>
          </a:p>
          <a:p>
            <a:pPr>
              <a:buNone/>
            </a:pPr>
            <a:r>
              <a:rPr lang="ru-RU" sz="2600" dirty="0" smtClean="0">
                <a:latin typeface="Calibri" pitchFamily="34" charset="0"/>
                <a:cs typeface="Calibri" pitchFamily="34" charset="0"/>
              </a:rPr>
              <a:t>      деловања маргинализованих особа воде ка </a:t>
            </a:r>
            <a:r>
              <a:rPr lang="ru-RU" sz="2600" b="1" dirty="0" smtClean="0">
                <a:latin typeface="Calibri" pitchFamily="34" charset="0"/>
                <a:cs typeface="Calibri" pitchFamily="34" charset="0"/>
              </a:rPr>
              <a:t>стигматизацији и друштвеној </a:t>
            </a:r>
            <a:r>
              <a:rPr lang="sr-Cyrl-RS" sz="2600" b="1" dirty="0" smtClean="0">
                <a:latin typeface="Calibri" pitchFamily="34" charset="0"/>
                <a:cs typeface="Calibri" pitchFamily="34" charset="0"/>
              </a:rPr>
              <a:t>осуди</a:t>
            </a:r>
            <a:r>
              <a:rPr lang="sr-Cyrl-RS" sz="2600" dirty="0" smtClean="0">
                <a:latin typeface="Calibri" pitchFamily="34" charset="0"/>
                <a:cs typeface="Calibri" pitchFamily="34" charset="0"/>
              </a:rPr>
              <a:t>.</a:t>
            </a:r>
            <a:endParaRPr lang="en-US" sz="2600" dirty="0">
              <a:latin typeface="Calibri" pitchFamily="34" charset="0"/>
              <a:cs typeface="Calibri" pitchFamily="34" charset="0"/>
            </a:endParaRPr>
          </a:p>
        </p:txBody>
      </p:sp>
      <p:pic>
        <p:nvPicPr>
          <p:cNvPr id="4" name="~PP210.WAV">
            <a:hlinkClick r:id="" action="ppaction://media"/>
          </p:cNvPr>
          <p:cNvPicPr>
            <a:picLocks noRot="1" noChangeAspect="1"/>
          </p:cNvPicPr>
          <p:nvPr>
            <a:wavAudioFile r:embed="rId1" name="~PP210.WAV"/>
          </p:nvPr>
        </p:nvPicPr>
        <p:blipFill>
          <a:blip r:embed="rId3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4079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9064" y="2362200"/>
            <a:ext cx="6480048" cy="3276600"/>
          </a:xfrm>
        </p:spPr>
        <p:txBody>
          <a:bodyPr>
            <a:normAutofit/>
          </a:bodyPr>
          <a:lstStyle/>
          <a:p>
            <a:r>
              <a:rPr lang="sr-Latn-CS" dirty="0" smtClean="0"/>
              <a:t/>
            </a:r>
            <a:br>
              <a:rPr lang="sr-Latn-CS" dirty="0" smtClean="0"/>
            </a:br>
            <a:r>
              <a:rPr lang="sr-Latn-CS" dirty="0"/>
              <a:t/>
            </a:r>
            <a:br>
              <a:rPr lang="sr-Latn-CS" dirty="0"/>
            </a:br>
            <a:r>
              <a:rPr lang="sr-Latn-CS" dirty="0"/>
              <a:t/>
            </a:r>
            <a:br>
              <a:rPr lang="sr-Latn-C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7339350" cy="1752600"/>
          </a:xfrm>
        </p:spPr>
        <p:txBody>
          <a:bodyPr anchor="ctr">
            <a:normAutofit/>
          </a:bodyPr>
          <a:lstStyle/>
          <a:p>
            <a:pPr algn="ctr"/>
            <a:r>
              <a:rPr lang="sr-Cyrl-RS" sz="4000" b="1" i="1" dirty="0" smtClean="0">
                <a:solidFill>
                  <a:srgbClr val="FFFF00"/>
                </a:solidFill>
              </a:rPr>
              <a:t>ЗДРАВСТВЕНО СТАЊЕ РОМА</a:t>
            </a:r>
            <a:endParaRPr lang="sr-Latn-CS" sz="4000" b="1" i="1" dirty="0" smtClean="0">
              <a:solidFill>
                <a:srgbClr val="FFFF00"/>
              </a:solidFill>
            </a:endParaRPr>
          </a:p>
        </p:txBody>
      </p:sp>
      <p:pic>
        <p:nvPicPr>
          <p:cNvPr id="4" name="~PP1687.WAV">
            <a:hlinkClick r:id="" action="ppaction://media"/>
          </p:cNvPr>
          <p:cNvPicPr>
            <a:picLocks noRot="1" noChangeAspect="1"/>
          </p:cNvPicPr>
          <p:nvPr>
            <a:wavAudioFile r:embed="rId1" name="~PP1687.WAV"/>
          </p:nvPr>
        </p:nvPicPr>
        <p:blipFill>
          <a:blip r:embed="rId3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39124869"/>
      </p:ext>
    </p:extLst>
  </p:cSld>
  <p:clrMapOvr>
    <a:masterClrMapping/>
  </p:clrMapOvr>
  <p:transition advTm="1354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Ромска заједница представља највећу етничку мањину у Европи, где према неким проценама живи између 10 и 12 милиона припадника ромске националности </a:t>
            </a:r>
          </a:p>
          <a:p>
            <a:r>
              <a:rPr lang="ru-RU" dirty="0" smtClean="0"/>
              <a:t>Половина  живи у земљама Европске уније, док трећина европске ромске популације живи у земљама Западног Балкана и Турске.</a:t>
            </a:r>
            <a:endParaRPr lang="en-US" dirty="0"/>
          </a:p>
        </p:txBody>
      </p:sp>
      <p:pic>
        <p:nvPicPr>
          <p:cNvPr id="4" name="~PP1859.WAV">
            <a:hlinkClick r:id="" action="ppaction://media"/>
          </p:cNvPr>
          <p:cNvPicPr>
            <a:picLocks noRot="1" noChangeAspect="1"/>
          </p:cNvPicPr>
          <p:nvPr>
            <a:wavAudioFile r:embed="rId1" name="~PP1859.WAV"/>
          </p:nvPr>
        </p:nvPicPr>
        <p:blipFill>
          <a:blip r:embed="rId3" cstate="print"/>
          <a:stretch>
            <a:fillRect/>
          </a:stretch>
        </p:blipFill>
        <p:spPr>
          <a:xfrm>
            <a:off x="8696325" y="6410325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Tm="2863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Technic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420</TotalTime>
  <Words>1280</Words>
  <Application>Microsoft Office PowerPoint</Application>
  <PresentationFormat>On-screen Show (4:3)</PresentationFormat>
  <Paragraphs>153</Paragraphs>
  <Slides>25</Slides>
  <Notes>0</Notes>
  <HiddenSlides>0</HiddenSlides>
  <MMClips>25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Technic</vt:lpstr>
      <vt:lpstr>Slide 1</vt:lpstr>
      <vt:lpstr>      Маргинализација</vt:lpstr>
      <vt:lpstr>     Маргинализација</vt:lpstr>
      <vt:lpstr>  Мултидимензионални концепт </vt:lpstr>
      <vt:lpstr>Slide 5</vt:lpstr>
      <vt:lpstr>Slide 6</vt:lpstr>
      <vt:lpstr>Slide 7</vt:lpstr>
      <vt:lpstr>   </vt:lpstr>
      <vt:lpstr>Slide 9</vt:lpstr>
      <vt:lpstr>Slide 10</vt:lpstr>
      <vt:lpstr>Роми су вулнерабилна група са најтежом позицијом </vt:lpstr>
      <vt:lpstr>Slide 12</vt:lpstr>
      <vt:lpstr>Стратегију за социјално укључивање Рома и Ромкиња у Републици Србији за период од 2016. до 2025</vt:lpstr>
      <vt:lpstr>Демографски подаци</vt:lpstr>
      <vt:lpstr>Здравствене навике, понашање, знање</vt:lpstr>
      <vt:lpstr>      Здравствено стање</vt:lpstr>
      <vt:lpstr>Slide 17</vt:lpstr>
      <vt:lpstr>Најчешћа хронична обољења</vt:lpstr>
      <vt:lpstr>Slide 19</vt:lpstr>
      <vt:lpstr>Slide 20</vt:lpstr>
      <vt:lpstr>Проблеми у коришћењу здравствене заштите</vt:lpstr>
      <vt:lpstr>Проблеми у коришћењу здравствене заштите</vt:lpstr>
      <vt:lpstr>Slide 23</vt:lpstr>
      <vt:lpstr>Slide 24</vt:lpstr>
      <vt:lpstr>       ХВАЛА НА ПАЖЊИ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marija božović</dc:title>
  <dc:creator>MARIJA</dc:creator>
  <cp:lastModifiedBy>Windows User</cp:lastModifiedBy>
  <cp:revision>54</cp:revision>
  <dcterms:created xsi:type="dcterms:W3CDTF">2015-04-28T14:27:23Z</dcterms:created>
  <dcterms:modified xsi:type="dcterms:W3CDTF">2020-09-20T12:37:14Z</dcterms:modified>
</cp:coreProperties>
</file>